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9" r:id="rId1"/>
  </p:sldMasterIdLst>
  <p:notesMasterIdLst>
    <p:notesMasterId r:id="rId46"/>
  </p:notesMasterIdLst>
  <p:handoutMasterIdLst>
    <p:handoutMasterId r:id="rId47"/>
  </p:handoutMasterIdLst>
  <p:sldIdLst>
    <p:sldId id="257" r:id="rId2"/>
    <p:sldId id="648" r:id="rId3"/>
    <p:sldId id="650" r:id="rId4"/>
    <p:sldId id="262" r:id="rId5"/>
    <p:sldId id="624" r:id="rId6"/>
    <p:sldId id="343" r:id="rId7"/>
    <p:sldId id="613" r:id="rId8"/>
    <p:sldId id="621" r:id="rId9"/>
    <p:sldId id="622" r:id="rId10"/>
    <p:sldId id="616" r:id="rId11"/>
    <p:sldId id="623" r:id="rId12"/>
    <p:sldId id="345" r:id="rId13"/>
    <p:sldId id="261" r:id="rId14"/>
    <p:sldId id="646" r:id="rId15"/>
    <p:sldId id="633" r:id="rId16"/>
    <p:sldId id="631" r:id="rId17"/>
    <p:sldId id="649" r:id="rId18"/>
    <p:sldId id="632" r:id="rId19"/>
    <p:sldId id="643" r:id="rId20"/>
    <p:sldId id="634" r:id="rId21"/>
    <p:sldId id="635" r:id="rId22"/>
    <p:sldId id="636" r:id="rId23"/>
    <p:sldId id="644" r:id="rId24"/>
    <p:sldId id="645" r:id="rId25"/>
    <p:sldId id="639" r:id="rId26"/>
    <p:sldId id="647" r:id="rId27"/>
    <p:sldId id="651" r:id="rId28"/>
    <p:sldId id="277" r:id="rId29"/>
    <p:sldId id="267" r:id="rId30"/>
    <p:sldId id="268" r:id="rId31"/>
    <p:sldId id="269" r:id="rId32"/>
    <p:sldId id="279" r:id="rId33"/>
    <p:sldId id="264" r:id="rId34"/>
    <p:sldId id="270" r:id="rId35"/>
    <p:sldId id="265" r:id="rId36"/>
    <p:sldId id="278" r:id="rId37"/>
    <p:sldId id="271" r:id="rId38"/>
    <p:sldId id="273" r:id="rId39"/>
    <p:sldId id="274" r:id="rId40"/>
    <p:sldId id="272" r:id="rId41"/>
    <p:sldId id="266" r:id="rId42"/>
    <p:sldId id="263" r:id="rId43"/>
    <p:sldId id="275" r:id="rId44"/>
    <p:sldId id="258" r:id="rId45"/>
  </p:sldIdLst>
  <p:sldSz cx="12188825" cy="6858000"/>
  <p:notesSz cx="7315200" cy="9601200"/>
  <p:defaultTex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5" pos="5303" userDrawn="1">
          <p15:clr>
            <a:srgbClr val="A4A3A4"/>
          </p15:clr>
        </p15:guide>
        <p15:guide id="6" orient="horz" pos="216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A838"/>
    <a:srgbClr val="006A9E"/>
    <a:srgbClr val="FBD397"/>
    <a:srgbClr val="F2F2F2"/>
    <a:srgbClr val="26CAD3"/>
    <a:srgbClr val="3E4853"/>
    <a:srgbClr val="00AFBC"/>
    <a:srgbClr val="F57F18"/>
    <a:srgbClr val="DDEDF9"/>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381" autoAdjust="0"/>
  </p:normalViewPr>
  <p:slideViewPr>
    <p:cSldViewPr snapToGrid="0" snapToObjects="1" showGuides="1">
      <p:cViewPr varScale="1">
        <p:scale>
          <a:sx n="87" d="100"/>
          <a:sy n="87" d="100"/>
        </p:scale>
        <p:origin x="1458" y="84"/>
      </p:cViewPr>
      <p:guideLst>
        <p:guide pos="5303"/>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648"/>
    </p:cViewPr>
  </p:sorterViewPr>
  <p:notesViewPr>
    <p:cSldViewPr snapToGrid="0" snapToObjects="1" showGuides="1">
      <p:cViewPr varScale="1">
        <p:scale>
          <a:sx n="62" d="100"/>
          <a:sy n="62" d="100"/>
        </p:scale>
        <p:origin x="3062" y="6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defTabSz="966788" eaLnBrk="0" hangingPunct="0">
              <a:spcBef>
                <a:spcPct val="50000"/>
              </a:spcBef>
              <a:defRPr sz="1200" b="1" smtClean="0">
                <a:solidFill>
                  <a:schemeClr val="bg1"/>
                </a:solidFill>
              </a:defRPr>
            </a:lvl1pPr>
          </a:lstStyle>
          <a:p>
            <a:pPr>
              <a:defRPr/>
            </a:pPr>
            <a:endParaRPr lang="en-US"/>
          </a:p>
        </p:txBody>
      </p:sp>
      <p:sp>
        <p:nvSpPr>
          <p:cNvPr id="49155" name="Rectangle 3"/>
          <p:cNvSpPr>
            <a:spLocks noGrp="1" noChangeArrowheads="1"/>
          </p:cNvSpPr>
          <p:nvPr>
            <p:ph type="dt" sz="quarter" idx="1"/>
          </p:nvPr>
        </p:nvSpPr>
        <p:spPr bwMode="auto">
          <a:xfrm>
            <a:off x="4144963" y="0"/>
            <a:ext cx="3170237" cy="4810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algn="r" defTabSz="966788" eaLnBrk="0" hangingPunct="0">
              <a:spcBef>
                <a:spcPct val="50000"/>
              </a:spcBef>
              <a:defRPr sz="1200" b="1" smtClean="0">
                <a:solidFill>
                  <a:schemeClr val="bg1"/>
                </a:solidFill>
              </a:defRPr>
            </a:lvl1pPr>
          </a:lstStyle>
          <a:p>
            <a:pPr>
              <a:defRPr/>
            </a:pPr>
            <a:endParaRPr lang="en-US"/>
          </a:p>
        </p:txBody>
      </p:sp>
      <p:sp>
        <p:nvSpPr>
          <p:cNvPr id="49156" name="Rectangle 4"/>
          <p:cNvSpPr>
            <a:spLocks noGrp="1" noChangeArrowheads="1"/>
          </p:cNvSpPr>
          <p:nvPr>
            <p:ph type="ftr" sz="quarter" idx="2"/>
          </p:nvPr>
        </p:nvSpPr>
        <p:spPr bwMode="auto">
          <a:xfrm>
            <a:off x="0" y="9120188"/>
            <a:ext cx="3170238" cy="481012"/>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defTabSz="966788" eaLnBrk="0" hangingPunct="0">
              <a:spcBef>
                <a:spcPct val="50000"/>
              </a:spcBef>
              <a:defRPr sz="1200" b="1" smtClean="0">
                <a:solidFill>
                  <a:schemeClr val="bg1"/>
                </a:solidFill>
              </a:defRPr>
            </a:lvl1pPr>
          </a:lstStyle>
          <a:p>
            <a:pPr>
              <a:defRPr/>
            </a:pPr>
            <a:endParaRPr lang="en-US"/>
          </a:p>
        </p:txBody>
      </p:sp>
      <p:sp>
        <p:nvSpPr>
          <p:cNvPr id="49157" name="Rectangle 5"/>
          <p:cNvSpPr>
            <a:spLocks noGrp="1" noChangeArrowheads="1"/>
          </p:cNvSpPr>
          <p:nvPr>
            <p:ph type="sldNum" sz="quarter" idx="3"/>
          </p:nvPr>
        </p:nvSpPr>
        <p:spPr bwMode="auto">
          <a:xfrm>
            <a:off x="4144963" y="9120188"/>
            <a:ext cx="3170237" cy="481012"/>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algn="r" defTabSz="966788" eaLnBrk="0" hangingPunct="0">
              <a:spcBef>
                <a:spcPct val="50000"/>
              </a:spcBef>
              <a:defRPr sz="1200" b="1" smtClean="0">
                <a:solidFill>
                  <a:schemeClr val="bg1"/>
                </a:solidFill>
              </a:defRPr>
            </a:lvl1pPr>
          </a:lstStyle>
          <a:p>
            <a:pPr>
              <a:defRPr/>
            </a:pPr>
            <a:fld id="{6742F716-0326-4B36-8912-FC624362C3D5}" type="slidenum">
              <a:rPr lang="en-US"/>
              <a:pPr>
                <a:defRPr/>
              </a:pPr>
              <a:t>‹#›</a:t>
            </a:fld>
            <a:endParaRPr lang="en-US"/>
          </a:p>
        </p:txBody>
      </p:sp>
    </p:spTree>
    <p:extLst>
      <p:ext uri="{BB962C8B-B14F-4D97-AF65-F5344CB8AC3E}">
        <p14:creationId xmlns:p14="http://schemas.microsoft.com/office/powerpoint/2010/main" val="3192209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defTabSz="966788" eaLnBrk="0" hangingPunct="0">
              <a:spcBef>
                <a:spcPct val="50000"/>
              </a:spcBef>
              <a:defRPr sz="1200" b="1" smtClean="0">
                <a:solidFill>
                  <a:schemeClr val="bg1"/>
                </a:solidFill>
              </a:defRPr>
            </a:lvl1pPr>
          </a:lstStyle>
          <a:p>
            <a:pPr>
              <a:defRPr/>
            </a:pPr>
            <a:endParaRPr lang="en-US"/>
          </a:p>
        </p:txBody>
      </p:sp>
      <p:sp>
        <p:nvSpPr>
          <p:cNvPr id="52227"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algn="r" defTabSz="966788" eaLnBrk="0" hangingPunct="0">
              <a:spcBef>
                <a:spcPct val="50000"/>
              </a:spcBef>
              <a:defRPr sz="1200" b="1" smtClean="0">
                <a:solidFill>
                  <a:schemeClr val="bg1"/>
                </a:solidFill>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458788" y="719138"/>
            <a:ext cx="6397625" cy="3600450"/>
          </a:xfrm>
          <a:prstGeom prst="rect">
            <a:avLst/>
          </a:prstGeom>
          <a:noFill/>
          <a:ln w="9525">
            <a:solidFill>
              <a:srgbClr val="000000"/>
            </a:solidFill>
            <a:miter lim="800000"/>
            <a:headEnd/>
            <a:tailEnd/>
          </a:ln>
        </p:spPr>
      </p:sp>
      <p:sp>
        <p:nvSpPr>
          <p:cNvPr id="52229" name="Rectangle 5"/>
          <p:cNvSpPr>
            <a:spLocks noGrp="1" noChangeArrowheads="1"/>
          </p:cNvSpPr>
          <p:nvPr>
            <p:ph type="body" sz="quarter" idx="3"/>
          </p:nvPr>
        </p:nvSpPr>
        <p:spPr bwMode="auto">
          <a:xfrm>
            <a:off x="976313" y="4560888"/>
            <a:ext cx="5362575" cy="4321175"/>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defTabSz="966788" eaLnBrk="0" hangingPunct="0">
              <a:spcBef>
                <a:spcPct val="50000"/>
              </a:spcBef>
              <a:defRPr sz="1200" b="1" smtClean="0">
                <a:solidFill>
                  <a:schemeClr val="bg1"/>
                </a:solidFill>
              </a:defRPr>
            </a:lvl1pPr>
          </a:lstStyle>
          <a:p>
            <a:pPr>
              <a:defRPr/>
            </a:pPr>
            <a:endParaRPr lang="en-US"/>
          </a:p>
        </p:txBody>
      </p:sp>
      <p:sp>
        <p:nvSpPr>
          <p:cNvPr id="52231"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algn="r" defTabSz="966788" eaLnBrk="0" hangingPunct="0">
              <a:spcBef>
                <a:spcPct val="50000"/>
              </a:spcBef>
              <a:defRPr sz="1200" b="1" smtClean="0">
                <a:solidFill>
                  <a:schemeClr val="bg1"/>
                </a:solidFill>
              </a:defRPr>
            </a:lvl1pPr>
          </a:lstStyle>
          <a:p>
            <a:pPr>
              <a:defRPr/>
            </a:pPr>
            <a:fld id="{AABDC78B-03EC-4896-B864-3D56C6E3FF48}" type="slidenum">
              <a:rPr lang="en-US"/>
              <a:pPr>
                <a:defRPr/>
              </a:pPr>
              <a:t>‹#›</a:t>
            </a:fld>
            <a:endParaRPr lang="en-US"/>
          </a:p>
        </p:txBody>
      </p:sp>
    </p:spTree>
    <p:extLst>
      <p:ext uri="{BB962C8B-B14F-4D97-AF65-F5344CB8AC3E}">
        <p14:creationId xmlns:p14="http://schemas.microsoft.com/office/powerpoint/2010/main" val="13636874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Times New Roman" pitchFamily="18" charset="0"/>
        <a:ea typeface="+mn-ea"/>
        <a:cs typeface="+mn-cs"/>
      </a:defRPr>
    </a:lvl1pPr>
    <a:lvl2pPr marL="609493" algn="l" rtl="0" eaLnBrk="0" fontAlgn="base" hangingPunct="0">
      <a:spcBef>
        <a:spcPct val="30000"/>
      </a:spcBef>
      <a:spcAft>
        <a:spcPct val="0"/>
      </a:spcAft>
      <a:defRPr sz="1600" kern="1200">
        <a:solidFill>
          <a:schemeClr val="tx1"/>
        </a:solidFill>
        <a:latin typeface="Times New Roman" pitchFamily="18" charset="0"/>
        <a:ea typeface="+mn-ea"/>
        <a:cs typeface="+mn-cs"/>
      </a:defRPr>
    </a:lvl2pPr>
    <a:lvl3pPr marL="1218987" algn="l" rtl="0" eaLnBrk="0" fontAlgn="base" hangingPunct="0">
      <a:spcBef>
        <a:spcPct val="30000"/>
      </a:spcBef>
      <a:spcAft>
        <a:spcPct val="0"/>
      </a:spcAft>
      <a:defRPr sz="1600" kern="1200">
        <a:solidFill>
          <a:schemeClr val="tx1"/>
        </a:solidFill>
        <a:latin typeface="Times New Roman" pitchFamily="18" charset="0"/>
        <a:ea typeface="+mn-ea"/>
        <a:cs typeface="+mn-cs"/>
      </a:defRPr>
    </a:lvl3pPr>
    <a:lvl4pPr marL="1828480" algn="l" rtl="0" eaLnBrk="0" fontAlgn="base" hangingPunct="0">
      <a:spcBef>
        <a:spcPct val="30000"/>
      </a:spcBef>
      <a:spcAft>
        <a:spcPct val="0"/>
      </a:spcAft>
      <a:defRPr sz="1600" kern="1200">
        <a:solidFill>
          <a:schemeClr val="tx1"/>
        </a:solidFill>
        <a:latin typeface="Times New Roman" pitchFamily="18" charset="0"/>
        <a:ea typeface="+mn-ea"/>
        <a:cs typeface="+mn-cs"/>
      </a:defRPr>
    </a:lvl4pPr>
    <a:lvl5pPr marL="2437973" algn="l" rtl="0" eaLnBrk="0" fontAlgn="base" hangingPunct="0">
      <a:spcBef>
        <a:spcPct val="30000"/>
      </a:spcBef>
      <a:spcAft>
        <a:spcPct val="0"/>
      </a:spcAft>
      <a:defRPr sz="1600" kern="1200">
        <a:solidFill>
          <a:schemeClr val="tx1"/>
        </a:solidFill>
        <a:latin typeface="Times New Roman" pitchFamily="18"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1</a:t>
            </a:fld>
            <a:endParaRPr lang="en-US"/>
          </a:p>
        </p:txBody>
      </p:sp>
    </p:spTree>
    <p:extLst>
      <p:ext uri="{BB962C8B-B14F-4D97-AF65-F5344CB8AC3E}">
        <p14:creationId xmlns:p14="http://schemas.microsoft.com/office/powerpoint/2010/main" val="375826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existing Calendar and </a:t>
            </a:r>
            <a:r>
              <a:rPr lang="en-US" dirty="0" err="1"/>
              <a:t>FreeBusy</a:t>
            </a:r>
            <a:r>
              <a:rPr lang="en-US" dirty="0"/>
              <a:t> time </a:t>
            </a:r>
            <a:r>
              <a:rPr lang="en-US" dirty="0" err="1"/>
              <a:t>apis</a:t>
            </a:r>
            <a:r>
              <a:rPr lang="en-US" dirty="0"/>
              <a:t> that we’ve enabled for OAuth</a:t>
            </a:r>
          </a:p>
          <a:p>
            <a:r>
              <a:rPr lang="en-US" dirty="0"/>
              <a:t>W</a:t>
            </a:r>
            <a:r>
              <a:rPr lang="en-IN" dirty="0" err="1"/>
              <a:t>e’ve</a:t>
            </a:r>
            <a:r>
              <a:rPr lang="en-IN" dirty="0"/>
              <a:t> enabled you to write your own OAuth Resource Providers.</a:t>
            </a:r>
          </a:p>
          <a:p>
            <a:endParaRPr lang="en-US" dirty="0"/>
          </a:p>
          <a:p>
            <a:r>
              <a:rPr lang="en-US" dirty="0"/>
              <a:t>Y</a:t>
            </a:r>
            <a:r>
              <a:rPr lang="en-IN" dirty="0" err="1"/>
              <a:t>ou</a:t>
            </a:r>
            <a:r>
              <a:rPr lang="en-IN" dirty="0"/>
              <a:t> can define scopes of access and allow 3</a:t>
            </a:r>
            <a:r>
              <a:rPr lang="en-IN" baseline="30000" dirty="0"/>
              <a:t>rd</a:t>
            </a:r>
            <a:r>
              <a:rPr lang="en-IN" dirty="0"/>
              <a:t> parties to integrate with your </a:t>
            </a:r>
            <a:r>
              <a:rPr lang="en-IN" dirty="0" err="1"/>
              <a:t>apis</a:t>
            </a:r>
            <a:r>
              <a:rPr lang="en-IN" dirty="0"/>
              <a:t> using Industry standard OAuth flows.</a:t>
            </a:r>
            <a:endParaRPr lang="en-US"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22</a:t>
            </a:fld>
            <a:endParaRPr lang="en-US"/>
          </a:p>
        </p:txBody>
      </p:sp>
    </p:spTree>
    <p:extLst>
      <p:ext uri="{BB962C8B-B14F-4D97-AF65-F5344CB8AC3E}">
        <p14:creationId xmlns:p14="http://schemas.microsoft.com/office/powerpoint/2010/main" val="3080882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 – Personal Task Assistant (to show how to integrate a 3</a:t>
            </a:r>
            <a:r>
              <a:rPr lang="en-US" baseline="30000" dirty="0"/>
              <a:t>rd</a:t>
            </a:r>
            <a:r>
              <a:rPr lang="en-US" dirty="0"/>
              <a:t> party app with Domino with well access right control). Steps:</a:t>
            </a:r>
          </a:p>
          <a:p>
            <a:pPr lvl="1"/>
            <a:r>
              <a:rPr lang="en-US" dirty="0"/>
              <a:t>Register App through IAM Admin Site. (3 mins)</a:t>
            </a:r>
          </a:p>
          <a:p>
            <a:pPr lvl="1"/>
            <a:r>
              <a:rPr lang="en-US" dirty="0"/>
              <a:t>App leverages IAM for the user authentication flow. (3 mins)</a:t>
            </a:r>
          </a:p>
          <a:p>
            <a:pPr lvl="1"/>
            <a:r>
              <a:rPr lang="en-US" dirty="0"/>
              <a:t>App loads user’s one week calendar events from Domino. (1 mins)</a:t>
            </a:r>
          </a:p>
          <a:p>
            <a:pPr lvl="1"/>
            <a:r>
              <a:rPr lang="en-US" dirty="0"/>
              <a:t>Closer look at token &amp; scope. (2 mins)</a:t>
            </a:r>
          </a:p>
          <a:p>
            <a:endParaRPr lang="en-US" dirty="0"/>
          </a:p>
        </p:txBody>
      </p:sp>
      <p:sp>
        <p:nvSpPr>
          <p:cNvPr id="4" name="Slide Number Placeholder 3"/>
          <p:cNvSpPr>
            <a:spLocks noGrp="1"/>
          </p:cNvSpPr>
          <p:nvPr>
            <p:ph type="sldNum" sz="quarter" idx="10"/>
          </p:nvPr>
        </p:nvSpPr>
        <p:spPr/>
        <p:txBody>
          <a:bodyPr/>
          <a:lstStyle/>
          <a:p>
            <a:fld id="{6B8DD368-ECF6-914F-82C9-CF5B45DAFCCE}" type="slidenum">
              <a:rPr lang="en-US" smtClean="0"/>
              <a:t>23</a:t>
            </a:fld>
            <a:endParaRPr lang="en-US"/>
          </a:p>
        </p:txBody>
      </p:sp>
    </p:spTree>
    <p:extLst>
      <p:ext uri="{BB962C8B-B14F-4D97-AF65-F5344CB8AC3E}">
        <p14:creationId xmlns:p14="http://schemas.microsoft.com/office/powerpoint/2010/main" val="223970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 – Personal Task Assistant (to show how to integrate a 3</a:t>
            </a:r>
            <a:r>
              <a:rPr lang="en-US" baseline="30000" dirty="0"/>
              <a:t>rd</a:t>
            </a:r>
            <a:r>
              <a:rPr lang="en-US" dirty="0"/>
              <a:t> party app with Domino with well access right control). Steps:</a:t>
            </a:r>
          </a:p>
          <a:p>
            <a:pPr lvl="1"/>
            <a:r>
              <a:rPr lang="en-US" dirty="0"/>
              <a:t>Register App through IAM Admin Site. (3 mins)</a:t>
            </a:r>
          </a:p>
          <a:p>
            <a:pPr lvl="1"/>
            <a:r>
              <a:rPr lang="en-US" dirty="0"/>
              <a:t>App leverages IAM for the user authentication flow. (3 mins)</a:t>
            </a:r>
          </a:p>
          <a:p>
            <a:pPr lvl="1"/>
            <a:r>
              <a:rPr lang="en-US" dirty="0"/>
              <a:t>App loads user’s one week calendar events from Domino. (1 mins)</a:t>
            </a:r>
          </a:p>
          <a:p>
            <a:pPr lvl="1"/>
            <a:r>
              <a:rPr lang="en-US" dirty="0"/>
              <a:t>Closer look at token &amp; scope. (2 mins)</a:t>
            </a:r>
          </a:p>
          <a:p>
            <a:endParaRPr lang="en-US" dirty="0"/>
          </a:p>
        </p:txBody>
      </p:sp>
      <p:sp>
        <p:nvSpPr>
          <p:cNvPr id="4" name="Slide Number Placeholder 3"/>
          <p:cNvSpPr>
            <a:spLocks noGrp="1"/>
          </p:cNvSpPr>
          <p:nvPr>
            <p:ph type="sldNum" sz="quarter" idx="10"/>
          </p:nvPr>
        </p:nvSpPr>
        <p:spPr/>
        <p:txBody>
          <a:bodyPr/>
          <a:lstStyle/>
          <a:p>
            <a:fld id="{6B8DD368-ECF6-914F-82C9-CF5B45DAFCCE}" type="slidenum">
              <a:rPr lang="en-US" smtClean="0"/>
              <a:t>24</a:t>
            </a:fld>
            <a:endParaRPr lang="en-US"/>
          </a:p>
        </p:txBody>
      </p:sp>
    </p:spTree>
    <p:extLst>
      <p:ext uri="{BB962C8B-B14F-4D97-AF65-F5344CB8AC3E}">
        <p14:creationId xmlns:p14="http://schemas.microsoft.com/office/powerpoint/2010/main" val="262887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8DD368-ECF6-914F-82C9-CF5B45DAFCCE}" type="slidenum">
              <a:rPr lang="en-US" smtClean="0"/>
              <a:t>25</a:t>
            </a:fld>
            <a:endParaRPr lang="en-US"/>
          </a:p>
        </p:txBody>
      </p:sp>
    </p:spTree>
    <p:extLst>
      <p:ext uri="{BB962C8B-B14F-4D97-AF65-F5344CB8AC3E}">
        <p14:creationId xmlns:p14="http://schemas.microsoft.com/office/powerpoint/2010/main" val="540517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Proton </a:t>
            </a:r>
            <a:r>
              <a:rPr lang="en-US" dirty="0" err="1"/>
              <a:t>grpc</a:t>
            </a:r>
            <a:r>
              <a:rPr lang="en-US" dirty="0"/>
              <a:t> enables node module to access </a:t>
            </a:r>
            <a:r>
              <a:rPr lang="en-US"/>
              <a:t>domino data from node.</a:t>
            </a:r>
            <a:endParaRPr lang="en-IN"/>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26</a:t>
            </a:fld>
            <a:endParaRPr lang="en-US"/>
          </a:p>
        </p:txBody>
      </p:sp>
    </p:spTree>
    <p:extLst>
      <p:ext uri="{BB962C8B-B14F-4D97-AF65-F5344CB8AC3E}">
        <p14:creationId xmlns:p14="http://schemas.microsoft.com/office/powerpoint/2010/main" val="175149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AABDC78B-03EC-4896-B864-3D56C6E3FF48}" type="slidenum">
              <a:rPr lang="en-US" smtClean="0"/>
              <a:pPr>
                <a:defRPr/>
              </a:pPr>
              <a:t>27</a:t>
            </a:fld>
            <a:endParaRPr lang="en-US"/>
          </a:p>
        </p:txBody>
      </p:sp>
    </p:spTree>
    <p:extLst>
      <p:ext uri="{BB962C8B-B14F-4D97-AF65-F5344CB8AC3E}">
        <p14:creationId xmlns:p14="http://schemas.microsoft.com/office/powerpoint/2010/main" val="1727785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28</a:t>
            </a:fld>
            <a:endParaRPr lang="en-US"/>
          </a:p>
        </p:txBody>
      </p:sp>
    </p:spTree>
    <p:extLst>
      <p:ext uri="{BB962C8B-B14F-4D97-AF65-F5344CB8AC3E}">
        <p14:creationId xmlns:p14="http://schemas.microsoft.com/office/powerpoint/2010/main" val="3870875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29</a:t>
            </a:fld>
            <a:endParaRPr lang="en-US"/>
          </a:p>
        </p:txBody>
      </p:sp>
    </p:spTree>
    <p:extLst>
      <p:ext uri="{BB962C8B-B14F-4D97-AF65-F5344CB8AC3E}">
        <p14:creationId xmlns:p14="http://schemas.microsoft.com/office/powerpoint/2010/main" val="23567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33</a:t>
            </a:fld>
            <a:endParaRPr lang="en-US"/>
          </a:p>
        </p:txBody>
      </p:sp>
    </p:spTree>
    <p:extLst>
      <p:ext uri="{BB962C8B-B14F-4D97-AF65-F5344CB8AC3E}">
        <p14:creationId xmlns:p14="http://schemas.microsoft.com/office/powerpoint/2010/main" val="725518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34</a:t>
            </a:fld>
            <a:endParaRPr lang="en-US"/>
          </a:p>
        </p:txBody>
      </p:sp>
    </p:spTree>
    <p:extLst>
      <p:ext uri="{BB962C8B-B14F-4D97-AF65-F5344CB8AC3E}">
        <p14:creationId xmlns:p14="http://schemas.microsoft.com/office/powerpoint/2010/main" val="212760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AABDC78B-03EC-4896-B864-3D56C6E3FF48}" type="slidenum">
              <a:rPr lang="en-US" smtClean="0"/>
              <a:pPr>
                <a:defRPr/>
              </a:pPr>
              <a:t>2</a:t>
            </a:fld>
            <a:endParaRPr lang="en-US"/>
          </a:p>
        </p:txBody>
      </p:sp>
    </p:spTree>
    <p:extLst>
      <p:ext uri="{BB962C8B-B14F-4D97-AF65-F5344CB8AC3E}">
        <p14:creationId xmlns:p14="http://schemas.microsoft.com/office/powerpoint/2010/main" val="804212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35</a:t>
            </a:fld>
            <a:endParaRPr lang="en-US"/>
          </a:p>
        </p:txBody>
      </p:sp>
    </p:spTree>
    <p:extLst>
      <p:ext uri="{BB962C8B-B14F-4D97-AF65-F5344CB8AC3E}">
        <p14:creationId xmlns:p14="http://schemas.microsoft.com/office/powerpoint/2010/main" val="3228593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36</a:t>
            </a:fld>
            <a:endParaRPr lang="en-US"/>
          </a:p>
        </p:txBody>
      </p:sp>
    </p:spTree>
    <p:extLst>
      <p:ext uri="{BB962C8B-B14F-4D97-AF65-F5344CB8AC3E}">
        <p14:creationId xmlns:p14="http://schemas.microsoft.com/office/powerpoint/2010/main" val="640250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AABDC78B-03EC-4896-B864-3D56C6E3FF48}" type="slidenum">
              <a:rPr lang="en-US" smtClean="0"/>
              <a:pPr>
                <a:defRPr/>
              </a:pPr>
              <a:t>39</a:t>
            </a:fld>
            <a:endParaRPr lang="en-US"/>
          </a:p>
        </p:txBody>
      </p:sp>
    </p:spTree>
    <p:extLst>
      <p:ext uri="{BB962C8B-B14F-4D97-AF65-F5344CB8AC3E}">
        <p14:creationId xmlns:p14="http://schemas.microsoft.com/office/powerpoint/2010/main" val="3483777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41</a:t>
            </a:fld>
            <a:endParaRPr lang="en-US"/>
          </a:p>
        </p:txBody>
      </p:sp>
    </p:spTree>
    <p:extLst>
      <p:ext uri="{BB962C8B-B14F-4D97-AF65-F5344CB8AC3E}">
        <p14:creationId xmlns:p14="http://schemas.microsoft.com/office/powerpoint/2010/main" val="3107467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4</a:t>
            </a:fld>
            <a:endParaRPr lang="en-US"/>
          </a:p>
        </p:txBody>
      </p:sp>
    </p:spTree>
    <p:extLst>
      <p:ext uri="{BB962C8B-B14F-4D97-AF65-F5344CB8AC3E}">
        <p14:creationId xmlns:p14="http://schemas.microsoft.com/office/powerpoint/2010/main" val="370369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Proton </a:t>
            </a:r>
            <a:r>
              <a:rPr lang="en-US" dirty="0" err="1"/>
              <a:t>grpc</a:t>
            </a:r>
            <a:r>
              <a:rPr lang="en-US" dirty="0"/>
              <a:t> enables node module to access </a:t>
            </a:r>
            <a:r>
              <a:rPr lang="en-US"/>
              <a:t>domino data from node.</a:t>
            </a:r>
            <a:endParaRPr lang="en-IN"/>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14</a:t>
            </a:fld>
            <a:endParaRPr lang="en-US"/>
          </a:p>
        </p:txBody>
      </p:sp>
    </p:spTree>
    <p:extLst>
      <p:ext uri="{BB962C8B-B14F-4D97-AF65-F5344CB8AC3E}">
        <p14:creationId xmlns:p14="http://schemas.microsoft.com/office/powerpoint/2010/main" val="872531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GQF and the </a:t>
            </a:r>
            <a:r>
              <a:rPr lang="en-US" dirty="0" err="1"/>
              <a:t>LotusScript</a:t>
            </a:r>
            <a:r>
              <a:rPr lang="en-US" dirty="0"/>
              <a:t> </a:t>
            </a:r>
            <a:r>
              <a:rPr lang="en-US" dirty="0" err="1"/>
              <a:t>extentions</a:t>
            </a:r>
            <a:r>
              <a:rPr lang="en-US" dirty="0"/>
              <a:t> we’re enabling customers to connect to Domino using </a:t>
            </a:r>
            <a:r>
              <a:rPr lang="en-US" dirty="0" err="1"/>
              <a:t>Javascript</a:t>
            </a:r>
            <a:r>
              <a:rPr lang="en-US" dirty="0"/>
              <a:t> Node.js applications</a:t>
            </a:r>
          </a:p>
          <a:p>
            <a:endParaRPr lang="en-US" dirty="0"/>
          </a:p>
          <a:p>
            <a:r>
              <a:rPr lang="en-US" dirty="0"/>
              <a:t>We’re providing an </a:t>
            </a:r>
            <a:r>
              <a:rPr lang="en-US" dirty="0" err="1"/>
              <a:t>npm</a:t>
            </a:r>
            <a:r>
              <a:rPr lang="en-US" dirty="0"/>
              <a:t> module and</a:t>
            </a:r>
          </a:p>
          <a:p>
            <a:r>
              <a:rPr lang="en-US" dirty="0"/>
              <a:t>it will talk to a new Domino add-in called Proton.</a:t>
            </a:r>
          </a:p>
          <a:p>
            <a:endParaRPr lang="en-US" dirty="0"/>
          </a:p>
          <a:p>
            <a:r>
              <a:rPr lang="en-US" dirty="0"/>
              <a:t>We’re also rolling out OAuth! And we’re enabling the Calendar and Free-busy APIs to support it as OAuth resource providers.</a:t>
            </a:r>
          </a:p>
          <a:p>
            <a:r>
              <a:rPr lang="en-US" dirty="0"/>
              <a:t>You can also write your own using node!</a:t>
            </a:r>
          </a:p>
          <a:p>
            <a:endParaRPr lang="en-US" dirty="0"/>
          </a:p>
          <a:p>
            <a:r>
              <a:rPr lang="en-US" dirty="0"/>
              <a:t>We’re building this on top of Domino 10, but we plan to have a much more frequent ship schedule to deliver more features more often.</a:t>
            </a:r>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15</a:t>
            </a:fld>
            <a:endParaRPr lang="en-US"/>
          </a:p>
        </p:txBody>
      </p:sp>
    </p:spTree>
    <p:extLst>
      <p:ext uri="{BB962C8B-B14F-4D97-AF65-F5344CB8AC3E}">
        <p14:creationId xmlns:p14="http://schemas.microsoft.com/office/powerpoint/2010/main" val="470456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AABDC78B-03EC-4896-B864-3D56C6E3FF48}" type="slidenum">
              <a:rPr lang="en-US" smtClean="0"/>
              <a:pPr>
                <a:defRPr/>
              </a:pPr>
              <a:t>17</a:t>
            </a:fld>
            <a:endParaRPr lang="en-US"/>
          </a:p>
        </p:txBody>
      </p:sp>
    </p:spTree>
    <p:extLst>
      <p:ext uri="{BB962C8B-B14F-4D97-AF65-F5344CB8AC3E}">
        <p14:creationId xmlns:p14="http://schemas.microsoft.com/office/powerpoint/2010/main" val="2282293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AABDC78B-03EC-4896-B864-3D56C6E3FF48}" type="slidenum">
              <a:rPr lang="en-US" smtClean="0"/>
              <a:pPr>
                <a:defRPr/>
              </a:pPr>
              <a:t>18</a:t>
            </a:fld>
            <a:endParaRPr lang="en-US"/>
          </a:p>
        </p:txBody>
      </p:sp>
    </p:spTree>
    <p:extLst>
      <p:ext uri="{BB962C8B-B14F-4D97-AF65-F5344CB8AC3E}">
        <p14:creationId xmlns:p14="http://schemas.microsoft.com/office/powerpoint/2010/main" val="2082763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hearing customers asking us for ways to connect to Domino similar to mongo, or couch.</a:t>
            </a:r>
          </a:p>
          <a:p>
            <a:endParaRPr lang="en-US" dirty="0"/>
          </a:p>
          <a:p>
            <a:r>
              <a:rPr lang="en-US" dirty="0"/>
              <a:t>So we created a </a:t>
            </a:r>
            <a:r>
              <a:rPr lang="en-US" dirty="0" err="1"/>
              <a:t>nodejs</a:t>
            </a:r>
            <a:r>
              <a:rPr lang="en-US" dirty="0"/>
              <a:t> module that talks with a new domino add-in task that accomplishes this.</a:t>
            </a:r>
          </a:p>
          <a:p>
            <a:endParaRPr lang="en-US" dirty="0"/>
          </a:p>
          <a:p>
            <a:r>
              <a:rPr lang="en-US" dirty="0"/>
              <a:t>But that’s </a:t>
            </a:r>
            <a:r>
              <a:rPr lang="en-US" dirty="0" err="1"/>
              <a:t>kinda</a:t>
            </a:r>
            <a:r>
              <a:rPr lang="en-US" dirty="0"/>
              <a:t> boring, don’t you think?  We want to leverage more of Domino’s capabilities.</a:t>
            </a:r>
          </a:p>
          <a:p>
            <a:r>
              <a:rPr lang="en-US" dirty="0"/>
              <a:t>Domino is much more than just a database.</a:t>
            </a:r>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20</a:t>
            </a:fld>
            <a:endParaRPr lang="en-US"/>
          </a:p>
        </p:txBody>
      </p:sp>
    </p:spTree>
    <p:extLst>
      <p:ext uri="{BB962C8B-B14F-4D97-AF65-F5344CB8AC3E}">
        <p14:creationId xmlns:p14="http://schemas.microsoft.com/office/powerpoint/2010/main" val="187311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also created an IAM service so that these applications can leverage user’s identities</a:t>
            </a:r>
          </a:p>
          <a:p>
            <a:r>
              <a:rPr lang="en-US" dirty="0"/>
              <a:t>Using industry standards OIDC/OAUTH.</a:t>
            </a:r>
          </a:p>
          <a:p>
            <a:endParaRPr lang="en-US" dirty="0"/>
          </a:p>
          <a:p>
            <a:r>
              <a:rPr lang="en-US" dirty="0"/>
              <a:t>And by the way, we built the IAM service using the same technology. Just like in the previous slide.</a:t>
            </a:r>
          </a:p>
          <a:p>
            <a:endParaRPr lang="en-US" dirty="0"/>
          </a:p>
          <a:p>
            <a:r>
              <a:rPr lang="en-US" dirty="0"/>
              <a:t>Now your application can access user data, and act as a user.</a:t>
            </a:r>
          </a:p>
          <a:p>
            <a:r>
              <a:rPr lang="en-US" dirty="0"/>
              <a:t>But you still might want to do more.</a:t>
            </a:r>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21</a:t>
            </a:fld>
            <a:endParaRPr lang="en-US"/>
          </a:p>
        </p:txBody>
      </p:sp>
    </p:spTree>
    <p:extLst>
      <p:ext uri="{BB962C8B-B14F-4D97-AF65-F5344CB8AC3E}">
        <p14:creationId xmlns:p14="http://schemas.microsoft.com/office/powerpoint/2010/main" val="232849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3641BC-C639-4210-BC8B-C1EC2730B8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96288"/>
            <a:ext cx="12188825" cy="6857929"/>
          </a:xfrm>
          <a:prstGeom prst="rect">
            <a:avLst/>
          </a:prstGeom>
        </p:spPr>
      </p:pic>
    </p:spTree>
    <p:extLst>
      <p:ext uri="{BB962C8B-B14F-4D97-AF65-F5344CB8AC3E}">
        <p14:creationId xmlns:p14="http://schemas.microsoft.com/office/powerpoint/2010/main" val="41153040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p:txBody>
      </p:sp>
      <p:sp>
        <p:nvSpPr>
          <p:cNvPr id="13" name="Title 1">
            <a:extLst>
              <a:ext uri="{FF2B5EF4-FFF2-40B4-BE49-F238E27FC236}">
                <a16:creationId xmlns:a16="http://schemas.microsoft.com/office/drawing/2014/main" id="{8A2E0BAD-7940-8E48-AF1C-95F640F6BF95}"/>
              </a:ext>
            </a:extLst>
          </p:cNvPr>
          <p:cNvSpPr>
            <a:spLocks noGrp="1"/>
          </p:cNvSpPr>
          <p:nvPr>
            <p:ph type="title"/>
          </p:nvPr>
        </p:nvSpPr>
        <p:spPr>
          <a:xfrm>
            <a:off x="467302" y="340469"/>
            <a:ext cx="11315230" cy="756137"/>
          </a:xfrm>
        </p:spPr>
        <p:txBody>
          <a:bodyPr anchor="ctr" anchorCtr="0"/>
          <a:lstStyle>
            <a:lvl1pPr marL="173038" indent="0">
              <a:defRPr cap="all" baseline="0"/>
            </a:lvl1pPr>
          </a:lstStyle>
          <a:p>
            <a:r>
              <a:rPr lang="en-US"/>
              <a:t>Click to edit Master title style</a:t>
            </a:r>
            <a:endParaRPr lang="en-US" dirty="0"/>
          </a:p>
        </p:txBody>
      </p:sp>
      <p:grpSp>
        <p:nvGrpSpPr>
          <p:cNvPr id="14" name="Group 13">
            <a:extLst>
              <a:ext uri="{FF2B5EF4-FFF2-40B4-BE49-F238E27FC236}">
                <a16:creationId xmlns:a16="http://schemas.microsoft.com/office/drawing/2014/main" id="{9A1B86E6-1E21-7340-A499-4BEE957165F0}"/>
              </a:ext>
            </a:extLst>
          </p:cNvPr>
          <p:cNvGrpSpPr/>
          <p:nvPr userDrawn="1"/>
        </p:nvGrpSpPr>
        <p:grpSpPr>
          <a:xfrm>
            <a:off x="0" y="0"/>
            <a:ext cx="12188825" cy="162522"/>
            <a:chOff x="0" y="0"/>
            <a:chExt cx="11888583" cy="238760"/>
          </a:xfrm>
        </p:grpSpPr>
        <p:sp>
          <p:nvSpPr>
            <p:cNvPr id="15" name="bk object 33">
              <a:extLst>
                <a:ext uri="{FF2B5EF4-FFF2-40B4-BE49-F238E27FC236}">
                  <a16:creationId xmlns:a16="http://schemas.microsoft.com/office/drawing/2014/main" id="{5D39E3B8-28E0-0749-AE87-BB22942C5B01}"/>
                </a:ext>
              </a:extLst>
            </p:cNvPr>
            <p:cNvSpPr/>
            <p:nvPr userDrawn="1"/>
          </p:nvSpPr>
          <p:spPr>
            <a:xfrm>
              <a:off x="0" y="0"/>
              <a:ext cx="4729480" cy="238760"/>
            </a:xfrm>
            <a:custGeom>
              <a:avLst/>
              <a:gdLst/>
              <a:ahLst/>
              <a:cxnLst/>
              <a:rect l="l" t="t" r="r" b="b"/>
              <a:pathLst>
                <a:path w="4729480" h="238760">
                  <a:moveTo>
                    <a:pt x="4642142" y="0"/>
                  </a:moveTo>
                  <a:lnTo>
                    <a:pt x="0" y="0"/>
                  </a:lnTo>
                  <a:lnTo>
                    <a:pt x="0" y="238721"/>
                  </a:lnTo>
                  <a:lnTo>
                    <a:pt x="4728857" y="238721"/>
                  </a:lnTo>
                  <a:lnTo>
                    <a:pt x="4642142" y="0"/>
                  </a:lnTo>
                  <a:close/>
                </a:path>
              </a:pathLst>
            </a:custGeom>
            <a:solidFill>
              <a:srgbClr val="F7A838"/>
            </a:solidFill>
          </p:spPr>
          <p:txBody>
            <a:bodyPr wrap="square" lIns="0" tIns="0" rIns="0" bIns="0" rtlCol="0"/>
            <a:lstStyle/>
            <a:p>
              <a:endParaRPr/>
            </a:p>
          </p:txBody>
        </p:sp>
        <p:sp>
          <p:nvSpPr>
            <p:cNvPr id="16" name="bk object 34">
              <a:extLst>
                <a:ext uri="{FF2B5EF4-FFF2-40B4-BE49-F238E27FC236}">
                  <a16:creationId xmlns:a16="http://schemas.microsoft.com/office/drawing/2014/main" id="{4BD1CEDD-4EE2-1F4F-9814-FC8C9DDD1C3A}"/>
                </a:ext>
              </a:extLst>
            </p:cNvPr>
            <p:cNvSpPr/>
            <p:nvPr userDrawn="1"/>
          </p:nvSpPr>
          <p:spPr>
            <a:xfrm>
              <a:off x="1155191" y="0"/>
              <a:ext cx="4335780" cy="238760"/>
            </a:xfrm>
            <a:custGeom>
              <a:avLst/>
              <a:gdLst/>
              <a:ahLst/>
              <a:cxnLst/>
              <a:rect l="l" t="t" r="r" b="b"/>
              <a:pathLst>
                <a:path w="4335780" h="238760">
                  <a:moveTo>
                    <a:pt x="4248442" y="0"/>
                  </a:moveTo>
                  <a:lnTo>
                    <a:pt x="0" y="0"/>
                  </a:lnTo>
                  <a:lnTo>
                    <a:pt x="0" y="238721"/>
                  </a:lnTo>
                  <a:lnTo>
                    <a:pt x="4335157" y="238721"/>
                  </a:lnTo>
                  <a:lnTo>
                    <a:pt x="4248442" y="0"/>
                  </a:lnTo>
                  <a:close/>
                </a:path>
              </a:pathLst>
            </a:custGeom>
            <a:solidFill>
              <a:srgbClr val="36B8CA"/>
            </a:solidFill>
          </p:spPr>
          <p:txBody>
            <a:bodyPr wrap="square" lIns="0" tIns="0" rIns="0" bIns="0" rtlCol="0"/>
            <a:lstStyle/>
            <a:p>
              <a:endParaRPr/>
            </a:p>
          </p:txBody>
        </p:sp>
        <p:sp>
          <p:nvSpPr>
            <p:cNvPr id="17" name="bk object 35">
              <a:extLst>
                <a:ext uri="{FF2B5EF4-FFF2-40B4-BE49-F238E27FC236}">
                  <a16:creationId xmlns:a16="http://schemas.microsoft.com/office/drawing/2014/main" id="{126634CB-FF64-044B-9829-8C8B4F93136B}"/>
                </a:ext>
              </a:extLst>
            </p:cNvPr>
            <p:cNvSpPr/>
            <p:nvPr userDrawn="1"/>
          </p:nvSpPr>
          <p:spPr>
            <a:xfrm>
              <a:off x="5461863" y="0"/>
              <a:ext cx="3236595" cy="238760"/>
            </a:xfrm>
            <a:custGeom>
              <a:avLst/>
              <a:gdLst/>
              <a:ahLst/>
              <a:cxnLst/>
              <a:rect l="l" t="t" r="r" b="b"/>
              <a:pathLst>
                <a:path w="3236595" h="238760">
                  <a:moveTo>
                    <a:pt x="3236175" y="0"/>
                  </a:moveTo>
                  <a:lnTo>
                    <a:pt x="0" y="0"/>
                  </a:lnTo>
                  <a:lnTo>
                    <a:pt x="86715" y="238721"/>
                  </a:lnTo>
                  <a:lnTo>
                    <a:pt x="3184143" y="238721"/>
                  </a:lnTo>
                  <a:lnTo>
                    <a:pt x="3236175" y="0"/>
                  </a:lnTo>
                  <a:close/>
                </a:path>
              </a:pathLst>
            </a:custGeom>
            <a:solidFill>
              <a:srgbClr val="006A9E"/>
            </a:solidFill>
          </p:spPr>
          <p:txBody>
            <a:bodyPr wrap="square" lIns="0" tIns="0" rIns="0" bIns="0" rtlCol="0"/>
            <a:lstStyle/>
            <a:p>
              <a:endParaRPr/>
            </a:p>
          </p:txBody>
        </p:sp>
        <p:sp>
          <p:nvSpPr>
            <p:cNvPr id="18" name="bk object 36">
              <a:extLst>
                <a:ext uri="{FF2B5EF4-FFF2-40B4-BE49-F238E27FC236}">
                  <a16:creationId xmlns:a16="http://schemas.microsoft.com/office/drawing/2014/main" id="{F2635AC4-C07C-134B-8E55-A2CB4FB582D5}"/>
                </a:ext>
              </a:extLst>
            </p:cNvPr>
            <p:cNvSpPr/>
            <p:nvPr userDrawn="1"/>
          </p:nvSpPr>
          <p:spPr>
            <a:xfrm>
              <a:off x="8699613" y="0"/>
              <a:ext cx="3188970" cy="238760"/>
            </a:xfrm>
            <a:custGeom>
              <a:avLst/>
              <a:gdLst/>
              <a:ahLst/>
              <a:cxnLst/>
              <a:rect l="l" t="t" r="r" b="b"/>
              <a:pathLst>
                <a:path w="3188970" h="238760">
                  <a:moveTo>
                    <a:pt x="3188411" y="0"/>
                  </a:moveTo>
                  <a:lnTo>
                    <a:pt x="52031" y="0"/>
                  </a:lnTo>
                  <a:lnTo>
                    <a:pt x="0" y="238721"/>
                  </a:lnTo>
                  <a:lnTo>
                    <a:pt x="3188411" y="238721"/>
                  </a:lnTo>
                  <a:lnTo>
                    <a:pt x="3188411" y="0"/>
                  </a:lnTo>
                  <a:close/>
                </a:path>
              </a:pathLst>
            </a:custGeom>
            <a:solidFill>
              <a:srgbClr val="3E4853"/>
            </a:solidFill>
          </p:spPr>
          <p:txBody>
            <a:bodyPr wrap="square" lIns="0" tIns="0" rIns="0" bIns="0" rtlCol="0"/>
            <a:lstStyle/>
            <a:p>
              <a:endParaRPr/>
            </a:p>
          </p:txBody>
        </p:sp>
      </p:grpSp>
      <p:sp>
        <p:nvSpPr>
          <p:cNvPr id="19" name="bk object 40">
            <a:extLst>
              <a:ext uri="{FF2B5EF4-FFF2-40B4-BE49-F238E27FC236}">
                <a16:creationId xmlns:a16="http://schemas.microsoft.com/office/drawing/2014/main" id="{07BFD9EE-C5C0-3142-A41A-D61287FB8FF9}"/>
              </a:ext>
            </a:extLst>
          </p:cNvPr>
          <p:cNvSpPr/>
          <p:nvPr userDrawn="1"/>
        </p:nvSpPr>
        <p:spPr>
          <a:xfrm>
            <a:off x="12091670" y="614108"/>
            <a:ext cx="97155" cy="1052830"/>
          </a:xfrm>
          <a:custGeom>
            <a:avLst/>
            <a:gdLst/>
            <a:ahLst/>
            <a:cxnLst/>
            <a:rect l="l" t="t" r="r" b="b"/>
            <a:pathLst>
              <a:path w="97154" h="1052830">
                <a:moveTo>
                  <a:pt x="0" y="1052664"/>
                </a:moveTo>
                <a:lnTo>
                  <a:pt x="96774" y="1052664"/>
                </a:lnTo>
                <a:lnTo>
                  <a:pt x="96774" y="0"/>
                </a:lnTo>
                <a:lnTo>
                  <a:pt x="0" y="0"/>
                </a:lnTo>
                <a:lnTo>
                  <a:pt x="0" y="1052664"/>
                </a:lnTo>
                <a:close/>
              </a:path>
            </a:pathLst>
          </a:custGeom>
          <a:solidFill>
            <a:srgbClr val="36B8CA"/>
          </a:solidFill>
        </p:spPr>
        <p:txBody>
          <a:bodyPr wrap="square" lIns="0" tIns="0" rIns="0" bIns="0" rtlCol="0"/>
          <a:lstStyle/>
          <a:p>
            <a:endParaRPr/>
          </a:p>
        </p:txBody>
      </p:sp>
      <p:sp>
        <p:nvSpPr>
          <p:cNvPr id="20" name="bk object 41">
            <a:extLst>
              <a:ext uri="{FF2B5EF4-FFF2-40B4-BE49-F238E27FC236}">
                <a16:creationId xmlns:a16="http://schemas.microsoft.com/office/drawing/2014/main" id="{FD635291-9684-9943-B89E-4AEAE1F8CF3B}"/>
              </a:ext>
            </a:extLst>
          </p:cNvPr>
          <p:cNvSpPr/>
          <p:nvPr userDrawn="1"/>
        </p:nvSpPr>
        <p:spPr>
          <a:xfrm>
            <a:off x="12091670" y="1666773"/>
            <a:ext cx="97155" cy="280035"/>
          </a:xfrm>
          <a:custGeom>
            <a:avLst/>
            <a:gdLst/>
            <a:ahLst/>
            <a:cxnLst/>
            <a:rect l="l" t="t" r="r" b="b"/>
            <a:pathLst>
              <a:path w="97154" h="280035">
                <a:moveTo>
                  <a:pt x="0" y="279806"/>
                </a:moveTo>
                <a:lnTo>
                  <a:pt x="96774" y="279806"/>
                </a:lnTo>
                <a:lnTo>
                  <a:pt x="96774" y="0"/>
                </a:lnTo>
                <a:lnTo>
                  <a:pt x="0" y="0"/>
                </a:lnTo>
                <a:lnTo>
                  <a:pt x="0" y="279806"/>
                </a:lnTo>
                <a:close/>
              </a:path>
            </a:pathLst>
          </a:custGeom>
          <a:solidFill>
            <a:srgbClr val="F7A838"/>
          </a:solidFill>
        </p:spPr>
        <p:txBody>
          <a:bodyPr wrap="square" lIns="0" tIns="0" rIns="0" bIns="0" rtlCol="0"/>
          <a:lstStyle/>
          <a:p>
            <a:endParaRPr/>
          </a:p>
        </p:txBody>
      </p:sp>
      <p:sp>
        <p:nvSpPr>
          <p:cNvPr id="21" name="bk object 37">
            <a:extLst>
              <a:ext uri="{FF2B5EF4-FFF2-40B4-BE49-F238E27FC236}">
                <a16:creationId xmlns:a16="http://schemas.microsoft.com/office/drawing/2014/main" id="{5B6650F3-6AF4-6449-9A4A-715A1FF212E9}"/>
              </a:ext>
            </a:extLst>
          </p:cNvPr>
          <p:cNvSpPr/>
          <p:nvPr userDrawn="1"/>
        </p:nvSpPr>
        <p:spPr>
          <a:xfrm>
            <a:off x="421582" y="340469"/>
            <a:ext cx="45719" cy="756137"/>
          </a:xfrm>
          <a:custGeom>
            <a:avLst/>
            <a:gdLst/>
            <a:ahLst/>
            <a:cxnLst/>
            <a:rect l="l" t="t" r="r" b="b"/>
            <a:pathLst>
              <a:path h="1146810">
                <a:moveTo>
                  <a:pt x="0" y="0"/>
                </a:moveTo>
                <a:lnTo>
                  <a:pt x="0" y="1146416"/>
                </a:lnTo>
              </a:path>
            </a:pathLst>
          </a:custGeom>
          <a:ln w="58775">
            <a:solidFill>
              <a:srgbClr val="36B8CA"/>
            </a:solidFill>
          </a:ln>
        </p:spPr>
        <p:txBody>
          <a:bodyPr wrap="square" lIns="0" tIns="0" rIns="0" bIns="0" rtlCol="0"/>
          <a:lstStyle/>
          <a:p>
            <a:endParaRPr sz="1800"/>
          </a:p>
        </p:txBody>
      </p:sp>
    </p:spTree>
    <p:extLst>
      <p:ext uri="{BB962C8B-B14F-4D97-AF65-F5344CB8AC3E}">
        <p14:creationId xmlns:p14="http://schemas.microsoft.com/office/powerpoint/2010/main" val="403074884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302" y="340469"/>
            <a:ext cx="11315230" cy="756137"/>
          </a:xfrm>
        </p:spPr>
        <p:txBody>
          <a:bodyPr anchor="ctr" anchorCtr="0"/>
          <a:lstStyle>
            <a:lvl1pPr marL="173038" indent="0">
              <a:defRPr cap="all" baseline="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BE50B834-D109-4B5B-99BE-B2160D76E810}"/>
              </a:ext>
            </a:extLst>
          </p:cNvPr>
          <p:cNvGrpSpPr/>
          <p:nvPr userDrawn="1"/>
        </p:nvGrpSpPr>
        <p:grpSpPr>
          <a:xfrm>
            <a:off x="0" y="0"/>
            <a:ext cx="12188825" cy="162522"/>
            <a:chOff x="0" y="0"/>
            <a:chExt cx="11888583" cy="238760"/>
          </a:xfrm>
        </p:grpSpPr>
        <p:sp>
          <p:nvSpPr>
            <p:cNvPr id="6" name="bk object 33">
              <a:extLst>
                <a:ext uri="{FF2B5EF4-FFF2-40B4-BE49-F238E27FC236}">
                  <a16:creationId xmlns:a16="http://schemas.microsoft.com/office/drawing/2014/main" id="{D0CC9D89-8A56-4F45-B5C3-CDF32CA4A5A3}"/>
                </a:ext>
              </a:extLst>
            </p:cNvPr>
            <p:cNvSpPr/>
            <p:nvPr userDrawn="1"/>
          </p:nvSpPr>
          <p:spPr>
            <a:xfrm>
              <a:off x="0" y="0"/>
              <a:ext cx="4729480" cy="238760"/>
            </a:xfrm>
            <a:custGeom>
              <a:avLst/>
              <a:gdLst/>
              <a:ahLst/>
              <a:cxnLst/>
              <a:rect l="l" t="t" r="r" b="b"/>
              <a:pathLst>
                <a:path w="4729480" h="238760">
                  <a:moveTo>
                    <a:pt x="4642142" y="0"/>
                  </a:moveTo>
                  <a:lnTo>
                    <a:pt x="0" y="0"/>
                  </a:lnTo>
                  <a:lnTo>
                    <a:pt x="0" y="238721"/>
                  </a:lnTo>
                  <a:lnTo>
                    <a:pt x="4728857" y="238721"/>
                  </a:lnTo>
                  <a:lnTo>
                    <a:pt x="4642142" y="0"/>
                  </a:lnTo>
                  <a:close/>
                </a:path>
              </a:pathLst>
            </a:custGeom>
            <a:solidFill>
              <a:srgbClr val="F7A838"/>
            </a:solidFill>
          </p:spPr>
          <p:txBody>
            <a:bodyPr wrap="square" lIns="0" tIns="0" rIns="0" bIns="0" rtlCol="0"/>
            <a:lstStyle/>
            <a:p>
              <a:endParaRPr/>
            </a:p>
          </p:txBody>
        </p:sp>
        <p:sp>
          <p:nvSpPr>
            <p:cNvPr id="7" name="bk object 34">
              <a:extLst>
                <a:ext uri="{FF2B5EF4-FFF2-40B4-BE49-F238E27FC236}">
                  <a16:creationId xmlns:a16="http://schemas.microsoft.com/office/drawing/2014/main" id="{E0982CD6-0CF5-407A-9BCB-CA3963323470}"/>
                </a:ext>
              </a:extLst>
            </p:cNvPr>
            <p:cNvSpPr/>
            <p:nvPr userDrawn="1"/>
          </p:nvSpPr>
          <p:spPr>
            <a:xfrm>
              <a:off x="1155191" y="0"/>
              <a:ext cx="4335780" cy="238760"/>
            </a:xfrm>
            <a:custGeom>
              <a:avLst/>
              <a:gdLst/>
              <a:ahLst/>
              <a:cxnLst/>
              <a:rect l="l" t="t" r="r" b="b"/>
              <a:pathLst>
                <a:path w="4335780" h="238760">
                  <a:moveTo>
                    <a:pt x="4248442" y="0"/>
                  </a:moveTo>
                  <a:lnTo>
                    <a:pt x="0" y="0"/>
                  </a:lnTo>
                  <a:lnTo>
                    <a:pt x="0" y="238721"/>
                  </a:lnTo>
                  <a:lnTo>
                    <a:pt x="4335157" y="238721"/>
                  </a:lnTo>
                  <a:lnTo>
                    <a:pt x="4248442" y="0"/>
                  </a:lnTo>
                  <a:close/>
                </a:path>
              </a:pathLst>
            </a:custGeom>
            <a:solidFill>
              <a:srgbClr val="36B8CA"/>
            </a:solidFill>
          </p:spPr>
          <p:txBody>
            <a:bodyPr wrap="square" lIns="0" tIns="0" rIns="0" bIns="0" rtlCol="0"/>
            <a:lstStyle/>
            <a:p>
              <a:endParaRPr/>
            </a:p>
          </p:txBody>
        </p:sp>
        <p:sp>
          <p:nvSpPr>
            <p:cNvPr id="8" name="bk object 35">
              <a:extLst>
                <a:ext uri="{FF2B5EF4-FFF2-40B4-BE49-F238E27FC236}">
                  <a16:creationId xmlns:a16="http://schemas.microsoft.com/office/drawing/2014/main" id="{602B995A-5E0D-46D5-8CAD-CC6EB7B80A9D}"/>
                </a:ext>
              </a:extLst>
            </p:cNvPr>
            <p:cNvSpPr/>
            <p:nvPr userDrawn="1"/>
          </p:nvSpPr>
          <p:spPr>
            <a:xfrm>
              <a:off x="5461863" y="0"/>
              <a:ext cx="3236595" cy="238760"/>
            </a:xfrm>
            <a:custGeom>
              <a:avLst/>
              <a:gdLst/>
              <a:ahLst/>
              <a:cxnLst/>
              <a:rect l="l" t="t" r="r" b="b"/>
              <a:pathLst>
                <a:path w="3236595" h="238760">
                  <a:moveTo>
                    <a:pt x="3236175" y="0"/>
                  </a:moveTo>
                  <a:lnTo>
                    <a:pt x="0" y="0"/>
                  </a:lnTo>
                  <a:lnTo>
                    <a:pt x="86715" y="238721"/>
                  </a:lnTo>
                  <a:lnTo>
                    <a:pt x="3184143" y="238721"/>
                  </a:lnTo>
                  <a:lnTo>
                    <a:pt x="3236175" y="0"/>
                  </a:lnTo>
                  <a:close/>
                </a:path>
              </a:pathLst>
            </a:custGeom>
            <a:solidFill>
              <a:srgbClr val="006A9E"/>
            </a:solidFill>
          </p:spPr>
          <p:txBody>
            <a:bodyPr wrap="square" lIns="0" tIns="0" rIns="0" bIns="0" rtlCol="0"/>
            <a:lstStyle/>
            <a:p>
              <a:endParaRPr/>
            </a:p>
          </p:txBody>
        </p:sp>
        <p:sp>
          <p:nvSpPr>
            <p:cNvPr id="9" name="bk object 36">
              <a:extLst>
                <a:ext uri="{FF2B5EF4-FFF2-40B4-BE49-F238E27FC236}">
                  <a16:creationId xmlns:a16="http://schemas.microsoft.com/office/drawing/2014/main" id="{44D485C2-4261-4D25-B7B1-3616FA63EBD3}"/>
                </a:ext>
              </a:extLst>
            </p:cNvPr>
            <p:cNvSpPr/>
            <p:nvPr userDrawn="1"/>
          </p:nvSpPr>
          <p:spPr>
            <a:xfrm>
              <a:off x="8699613" y="0"/>
              <a:ext cx="3188970" cy="238760"/>
            </a:xfrm>
            <a:custGeom>
              <a:avLst/>
              <a:gdLst/>
              <a:ahLst/>
              <a:cxnLst/>
              <a:rect l="l" t="t" r="r" b="b"/>
              <a:pathLst>
                <a:path w="3188970" h="238760">
                  <a:moveTo>
                    <a:pt x="3188411" y="0"/>
                  </a:moveTo>
                  <a:lnTo>
                    <a:pt x="52031" y="0"/>
                  </a:lnTo>
                  <a:lnTo>
                    <a:pt x="0" y="238721"/>
                  </a:lnTo>
                  <a:lnTo>
                    <a:pt x="3188411" y="238721"/>
                  </a:lnTo>
                  <a:lnTo>
                    <a:pt x="3188411" y="0"/>
                  </a:lnTo>
                  <a:close/>
                </a:path>
              </a:pathLst>
            </a:custGeom>
            <a:solidFill>
              <a:srgbClr val="3E4853"/>
            </a:solidFill>
          </p:spPr>
          <p:txBody>
            <a:bodyPr wrap="square" lIns="0" tIns="0" rIns="0" bIns="0" rtlCol="0"/>
            <a:lstStyle/>
            <a:p>
              <a:endParaRPr/>
            </a:p>
          </p:txBody>
        </p:sp>
      </p:grpSp>
      <p:sp>
        <p:nvSpPr>
          <p:cNvPr id="10" name="bk object 40">
            <a:extLst>
              <a:ext uri="{FF2B5EF4-FFF2-40B4-BE49-F238E27FC236}">
                <a16:creationId xmlns:a16="http://schemas.microsoft.com/office/drawing/2014/main" id="{687CE8BC-4911-4AC3-9014-BBCC1E8235F3}"/>
              </a:ext>
            </a:extLst>
          </p:cNvPr>
          <p:cNvSpPr/>
          <p:nvPr userDrawn="1"/>
        </p:nvSpPr>
        <p:spPr>
          <a:xfrm>
            <a:off x="12091670" y="614108"/>
            <a:ext cx="97155" cy="1052830"/>
          </a:xfrm>
          <a:custGeom>
            <a:avLst/>
            <a:gdLst/>
            <a:ahLst/>
            <a:cxnLst/>
            <a:rect l="l" t="t" r="r" b="b"/>
            <a:pathLst>
              <a:path w="97154" h="1052830">
                <a:moveTo>
                  <a:pt x="0" y="1052664"/>
                </a:moveTo>
                <a:lnTo>
                  <a:pt x="96774" y="1052664"/>
                </a:lnTo>
                <a:lnTo>
                  <a:pt x="96774" y="0"/>
                </a:lnTo>
                <a:lnTo>
                  <a:pt x="0" y="0"/>
                </a:lnTo>
                <a:lnTo>
                  <a:pt x="0" y="1052664"/>
                </a:lnTo>
                <a:close/>
              </a:path>
            </a:pathLst>
          </a:custGeom>
          <a:solidFill>
            <a:srgbClr val="36B8CA"/>
          </a:solidFill>
        </p:spPr>
        <p:txBody>
          <a:bodyPr wrap="square" lIns="0" tIns="0" rIns="0" bIns="0" rtlCol="0"/>
          <a:lstStyle/>
          <a:p>
            <a:endParaRPr/>
          </a:p>
        </p:txBody>
      </p:sp>
      <p:sp>
        <p:nvSpPr>
          <p:cNvPr id="11" name="bk object 41">
            <a:extLst>
              <a:ext uri="{FF2B5EF4-FFF2-40B4-BE49-F238E27FC236}">
                <a16:creationId xmlns:a16="http://schemas.microsoft.com/office/drawing/2014/main" id="{291ADDC7-D735-4700-97B2-4FD4457CFD1B}"/>
              </a:ext>
            </a:extLst>
          </p:cNvPr>
          <p:cNvSpPr/>
          <p:nvPr userDrawn="1"/>
        </p:nvSpPr>
        <p:spPr>
          <a:xfrm>
            <a:off x="12091670" y="1666773"/>
            <a:ext cx="97155" cy="280035"/>
          </a:xfrm>
          <a:custGeom>
            <a:avLst/>
            <a:gdLst/>
            <a:ahLst/>
            <a:cxnLst/>
            <a:rect l="l" t="t" r="r" b="b"/>
            <a:pathLst>
              <a:path w="97154" h="280035">
                <a:moveTo>
                  <a:pt x="0" y="279806"/>
                </a:moveTo>
                <a:lnTo>
                  <a:pt x="96774" y="279806"/>
                </a:lnTo>
                <a:lnTo>
                  <a:pt x="96774" y="0"/>
                </a:lnTo>
                <a:lnTo>
                  <a:pt x="0" y="0"/>
                </a:lnTo>
                <a:lnTo>
                  <a:pt x="0" y="279806"/>
                </a:lnTo>
                <a:close/>
              </a:path>
            </a:pathLst>
          </a:custGeom>
          <a:solidFill>
            <a:srgbClr val="F7A838"/>
          </a:solidFill>
        </p:spPr>
        <p:txBody>
          <a:bodyPr wrap="square" lIns="0" tIns="0" rIns="0" bIns="0" rtlCol="0"/>
          <a:lstStyle/>
          <a:p>
            <a:endParaRPr/>
          </a:p>
        </p:txBody>
      </p:sp>
      <p:sp>
        <p:nvSpPr>
          <p:cNvPr id="17" name="bk object 37">
            <a:extLst>
              <a:ext uri="{FF2B5EF4-FFF2-40B4-BE49-F238E27FC236}">
                <a16:creationId xmlns:a16="http://schemas.microsoft.com/office/drawing/2014/main" id="{917544BA-865F-4BBB-ABF2-795B8622A8BE}"/>
              </a:ext>
            </a:extLst>
          </p:cNvPr>
          <p:cNvSpPr/>
          <p:nvPr userDrawn="1"/>
        </p:nvSpPr>
        <p:spPr>
          <a:xfrm>
            <a:off x="421582" y="340469"/>
            <a:ext cx="45719" cy="756137"/>
          </a:xfrm>
          <a:custGeom>
            <a:avLst/>
            <a:gdLst/>
            <a:ahLst/>
            <a:cxnLst/>
            <a:rect l="l" t="t" r="r" b="b"/>
            <a:pathLst>
              <a:path h="1146810">
                <a:moveTo>
                  <a:pt x="0" y="0"/>
                </a:moveTo>
                <a:lnTo>
                  <a:pt x="0" y="1146416"/>
                </a:lnTo>
              </a:path>
            </a:pathLst>
          </a:custGeom>
          <a:ln w="58775">
            <a:solidFill>
              <a:srgbClr val="36B8CA"/>
            </a:solidFill>
          </a:ln>
        </p:spPr>
        <p:txBody>
          <a:bodyPr wrap="square" lIns="0" tIns="0" rIns="0" bIns="0" rtlCol="0"/>
          <a:lstStyle/>
          <a:p>
            <a:endParaRPr sz="1800"/>
          </a:p>
        </p:txBody>
      </p:sp>
    </p:spTree>
    <p:extLst>
      <p:ext uri="{BB962C8B-B14F-4D97-AF65-F5344CB8AC3E}">
        <p14:creationId xmlns:p14="http://schemas.microsoft.com/office/powerpoint/2010/main" val="38074753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05231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98998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2"/>
        </a:solidFill>
        <a:effectLst/>
      </p:bgPr>
    </p:bg>
    <p:spTree>
      <p:nvGrpSpPr>
        <p:cNvPr id="1" name=""/>
        <p:cNvGrpSpPr/>
        <p:nvPr/>
      </p:nvGrpSpPr>
      <p:grpSpPr>
        <a:xfrm>
          <a:off x="0" y="0"/>
          <a:ext cx="0" cy="0"/>
          <a:chOff x="0" y="0"/>
          <a:chExt cx="0" cy="0"/>
        </a:xfrm>
      </p:grpSpPr>
      <p:grpSp>
        <p:nvGrpSpPr>
          <p:cNvPr id="52" name="Group 13"/>
          <p:cNvGrpSpPr>
            <a:grpSpLocks/>
          </p:cNvGrpSpPr>
          <p:nvPr userDrawn="1"/>
        </p:nvGrpSpPr>
        <p:grpSpPr bwMode="auto">
          <a:xfrm>
            <a:off x="5021135" y="5859673"/>
            <a:ext cx="2146557" cy="438641"/>
            <a:chOff x="3533775" y="5853113"/>
            <a:chExt cx="2144713" cy="438150"/>
          </a:xfrm>
        </p:grpSpPr>
        <p:sp>
          <p:nvSpPr>
            <p:cNvPr id="54"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55"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56"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57"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58"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59"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60"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61"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62"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63" name="Rectangle 83"/>
            <p:cNvSpPr>
              <a:spLocks noChangeArrowheads="1"/>
            </p:cNvSpPr>
            <p:nvPr userDrawn="1"/>
          </p:nvSpPr>
          <p:spPr bwMode="auto">
            <a:xfrm>
              <a:off x="5365750" y="5999163"/>
              <a:ext cx="26988" cy="149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FFFFFF"/>
                </a:solidFill>
                <a:effectLst/>
                <a:uLnTx/>
                <a:uFillTx/>
                <a:latin typeface="Calibri" panose="020F0502020204030204"/>
              </a:endParaRPr>
            </a:p>
          </p:txBody>
        </p:sp>
        <p:sp>
          <p:nvSpPr>
            <p:cNvPr id="64"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65"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66"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sp>
          <p:nvSpPr>
            <p:cNvPr id="67"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799" b="0" i="0" u="none" strike="noStrike" kern="0" cap="none" spc="0" normalizeH="0" baseline="0" noProof="0">
                <a:ln>
                  <a:noFill/>
                </a:ln>
                <a:solidFill>
                  <a:srgbClr val="000000"/>
                </a:solidFill>
                <a:effectLst/>
                <a:uLnTx/>
                <a:uFillTx/>
                <a:latin typeface="Calibri" panose="020F0502020204030204"/>
              </a:endParaRPr>
            </a:p>
          </p:txBody>
        </p:sp>
      </p:grpSp>
      <p:sp>
        <p:nvSpPr>
          <p:cNvPr id="68" name="AutoShape 72">
            <a:hlinkClick r:id="rId2"/>
          </p:cNvPr>
          <p:cNvSpPr>
            <a:spLocks noChangeAspect="1" noChangeArrowheads="1" noTextEdit="1"/>
          </p:cNvSpPr>
          <p:nvPr userDrawn="1"/>
        </p:nvSpPr>
        <p:spPr bwMode="auto">
          <a:xfrm>
            <a:off x="4910709" y="5827887"/>
            <a:ext cx="2367409"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a:solidFill>
                <a:srgbClr val="000000"/>
              </a:solidFill>
              <a:latin typeface="Calibri" panose="020F0502020204030204"/>
            </a:endParaRPr>
          </a:p>
        </p:txBody>
      </p:sp>
      <p:grpSp>
        <p:nvGrpSpPr>
          <p:cNvPr id="69" name="Group 68"/>
          <p:cNvGrpSpPr/>
          <p:nvPr userDrawn="1"/>
        </p:nvGrpSpPr>
        <p:grpSpPr>
          <a:xfrm>
            <a:off x="4897998" y="823247"/>
            <a:ext cx="2392831" cy="365535"/>
            <a:chOff x="3712598" y="617435"/>
            <a:chExt cx="1795091" cy="274151"/>
          </a:xfrm>
        </p:grpSpPr>
        <p:sp>
          <p:nvSpPr>
            <p:cNvPr id="70"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71"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72"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grpSp>
      <p:grpSp>
        <p:nvGrpSpPr>
          <p:cNvPr id="73" name="Group 72"/>
          <p:cNvGrpSpPr/>
          <p:nvPr userDrawn="1"/>
        </p:nvGrpSpPr>
        <p:grpSpPr>
          <a:xfrm>
            <a:off x="3615784" y="2644562"/>
            <a:ext cx="4957259" cy="1061639"/>
            <a:chOff x="2697049" y="1983421"/>
            <a:chExt cx="3718913" cy="796229"/>
          </a:xfrm>
        </p:grpSpPr>
        <p:sp>
          <p:nvSpPr>
            <p:cNvPr id="74"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75"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76"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77"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78"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79"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0"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1"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2"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3"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4"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5"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6"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7"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8"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89"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90"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91"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92"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93"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94"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95"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96"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97"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98"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grpSp>
      <p:sp>
        <p:nvSpPr>
          <p:cNvPr id="99" name="TextBox 48"/>
          <p:cNvSpPr txBox="1">
            <a:spLocks noChangeArrowheads="1"/>
          </p:cNvSpPr>
          <p:nvPr userDrawn="1"/>
        </p:nvSpPr>
        <p:spPr bwMode="auto">
          <a:xfrm>
            <a:off x="2788957" y="4052465"/>
            <a:ext cx="66109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800" b="1" dirty="0">
                <a:solidFill>
                  <a:srgbClr val="FFFFFF"/>
                </a:solidFill>
                <a:latin typeface="Calibri" panose="020F0502020204030204"/>
              </a:rPr>
              <a:t>$7.3 </a:t>
            </a:r>
            <a:r>
              <a:rPr lang="en-US" sz="1800" dirty="0">
                <a:solidFill>
                  <a:srgbClr val="FFFFFF"/>
                </a:solidFill>
                <a:latin typeface="Calibri" panose="020F0502020204030204"/>
              </a:rPr>
              <a:t>BILLION ENTERPRISE | </a:t>
            </a:r>
            <a:r>
              <a:rPr lang="en-US" sz="1800" b="1" dirty="0">
                <a:solidFill>
                  <a:srgbClr val="FFFFFF"/>
                </a:solidFill>
                <a:latin typeface="Calibri" panose="020F0502020204030204"/>
              </a:rPr>
              <a:t>119,000</a:t>
            </a:r>
            <a:r>
              <a:rPr lang="en-US" sz="1800" dirty="0">
                <a:solidFill>
                  <a:srgbClr val="FFFFFF"/>
                </a:solidFill>
                <a:latin typeface="Calibri" panose="020F0502020204030204"/>
              </a:rPr>
              <a:t> IDEAPRENEURS | </a:t>
            </a:r>
            <a:r>
              <a:rPr lang="en-US" sz="1800" b="1" dirty="0">
                <a:solidFill>
                  <a:srgbClr val="FFFFFF"/>
                </a:solidFill>
                <a:latin typeface="Calibri" panose="020F0502020204030204"/>
              </a:rPr>
              <a:t>32</a:t>
            </a:r>
            <a:r>
              <a:rPr lang="en-US" sz="1800" dirty="0">
                <a:solidFill>
                  <a:srgbClr val="FFFFFF"/>
                </a:solidFill>
                <a:latin typeface="Calibri" panose="020F0502020204030204"/>
              </a:rPr>
              <a:t> COUNTRIES</a:t>
            </a:r>
          </a:p>
        </p:txBody>
      </p:sp>
    </p:spTree>
    <p:extLst>
      <p:ext uri="{BB962C8B-B14F-4D97-AF65-F5344CB8AC3E}">
        <p14:creationId xmlns:p14="http://schemas.microsoft.com/office/powerpoint/2010/main" val="179674829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8E833C-F0B7-1546-8963-37FD06C4FCA8}"/>
              </a:ext>
            </a:extLst>
          </p:cNvPr>
          <p:cNvPicPr>
            <a:picLocks noChangeAspect="1"/>
          </p:cNvPicPr>
          <p:nvPr userDrawn="1"/>
        </p:nvPicPr>
        <p:blipFill>
          <a:blip r:embed="rId2">
            <a:alphaModFix amt="52000"/>
          </a:blip>
          <a:stretch>
            <a:fillRect/>
          </a:stretch>
        </p:blipFill>
        <p:spPr>
          <a:xfrm>
            <a:off x="0" y="32859"/>
            <a:ext cx="12188825" cy="5683826"/>
          </a:xfrm>
          <a:prstGeom prst="rect">
            <a:avLst/>
          </a:prstGeom>
        </p:spPr>
      </p:pic>
      <p:pic>
        <p:nvPicPr>
          <p:cNvPr id="4" name="Picture 6" descr="HCL logo-09.png"/>
          <p:cNvPicPr>
            <a:picLocks noChangeAspect="1"/>
          </p:cNvPicPr>
          <p:nvPr userDrawn="1"/>
        </p:nvPicPr>
        <p:blipFill>
          <a:blip r:embed="rId3" cstate="email">
            <a:extLst>
              <a:ext uri="{28A0092B-C50C-407E-A947-70E740481C1C}">
                <a14:useLocalDpi xmlns:a14="http://schemas.microsoft.com/office/drawing/2010/main"/>
              </a:ext>
            </a:extLst>
          </a:blip>
          <a:srcRect l="17708" t="28162" r="16434" b="25386"/>
          <a:stretch>
            <a:fillRect/>
          </a:stretch>
        </p:blipFill>
        <p:spPr bwMode="auto">
          <a:xfrm>
            <a:off x="10638242" y="6288089"/>
            <a:ext cx="134902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3"/>
          <p:cNvCxnSpPr/>
          <p:nvPr userDrawn="1"/>
        </p:nvCxnSpPr>
        <p:spPr bwMode="auto">
          <a:xfrm flipH="1">
            <a:off x="0" y="6054725"/>
            <a:ext cx="12188825" cy="0"/>
          </a:xfrm>
          <a:prstGeom prst="line">
            <a:avLst/>
          </a:prstGeom>
          <a:solidFill>
            <a:schemeClr val="accent1"/>
          </a:solidFill>
          <a:ln w="19050" cap="flat" cmpd="sng" algn="ctr">
            <a:solidFill>
              <a:schemeClr val="bg1">
                <a:lumMod val="95000"/>
              </a:schemeClr>
            </a:solidFill>
            <a:prstDash val="solid"/>
            <a:miter lim="800000"/>
            <a:headEnd type="none" w="med" len="med"/>
            <a:tailEnd type="none" w="med" len="med"/>
          </a:ln>
          <a:effectLst/>
        </p:spPr>
      </p:cxnSp>
      <p:sp>
        <p:nvSpPr>
          <p:cNvPr id="6" name="Rectangle 8"/>
          <p:cNvSpPr/>
          <p:nvPr userDrawn="1"/>
        </p:nvSpPr>
        <p:spPr>
          <a:xfrm>
            <a:off x="8581378" y="6565900"/>
            <a:ext cx="3393191" cy="153988"/>
          </a:xfrm>
          <a:prstGeom prst="rect">
            <a:avLst/>
          </a:prstGeom>
        </p:spPr>
        <p:txBody>
          <a:bodyPr wrap="none" lIns="0" tIns="0" rIns="0" bIns="0" anchor="ctr">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fontAlgn="base" hangingPunct="1">
              <a:spcBef>
                <a:spcPct val="0"/>
              </a:spcBef>
              <a:spcAft>
                <a:spcPct val="0"/>
              </a:spcAft>
              <a:defRPr/>
            </a:pPr>
            <a:r>
              <a:rPr lang="en-US" sz="1000" dirty="0">
                <a:solidFill>
                  <a:srgbClr val="000000">
                    <a:lumMod val="65000"/>
                    <a:lumOff val="35000"/>
                  </a:srgbClr>
                </a:solidFill>
                <a:latin typeface="Calibri" panose="020F0502020204030204" pitchFamily="34" charset="0"/>
                <a:cs typeface="Segoe UI" panose="020B0502040204020203" pitchFamily="34" charset="0"/>
              </a:rPr>
              <a:t>Copyright © 2018 HCL Products &amp; Platforms |  www.hcltech.com</a:t>
            </a:r>
          </a:p>
        </p:txBody>
      </p:sp>
      <p:sp>
        <p:nvSpPr>
          <p:cNvPr id="8" name="Isosceles Triangle 11"/>
          <p:cNvSpPr/>
          <p:nvPr/>
        </p:nvSpPr>
        <p:spPr bwMode="auto">
          <a:xfrm>
            <a:off x="-12696" y="12701"/>
            <a:ext cx="9762170" cy="6042025"/>
          </a:xfrm>
          <a:prstGeom prst="triangle">
            <a:avLst>
              <a:gd name="adj" fmla="val 0"/>
            </a:avLst>
          </a:prstGeom>
          <a:solidFill>
            <a:schemeClr val="bg1">
              <a:lumMod val="95000"/>
              <a:alpha val="50000"/>
            </a:schemeClr>
          </a:solidFill>
          <a:ln w="3175" cap="flat" cmpd="sng" algn="ctr">
            <a:noFill/>
            <a:prstDash val="solid"/>
            <a:miter lim="800000"/>
            <a:headEnd type="none" w="sm" len="sm"/>
            <a:tailEnd type="triangle" w="med" len="med"/>
          </a:ln>
          <a:effectLst/>
        </p:spPr>
        <p:txBody>
          <a:bodyPr wrap="none"/>
          <a:lstStyle/>
          <a:p>
            <a:pPr fontAlgn="base">
              <a:spcBef>
                <a:spcPct val="0"/>
              </a:spcBef>
              <a:spcAft>
                <a:spcPct val="0"/>
              </a:spcAft>
              <a:defRPr/>
            </a:pPr>
            <a:endParaRPr lang="en-US" sz="3599" dirty="0">
              <a:solidFill>
                <a:srgbClr val="000000"/>
              </a:solidFill>
              <a:latin typeface="Arial" charset="0"/>
              <a:cs typeface="Arial" panose="020B0604020202020204" pitchFamily="34" charset="0"/>
            </a:endParaRPr>
          </a:p>
        </p:txBody>
      </p:sp>
      <p:sp>
        <p:nvSpPr>
          <p:cNvPr id="9" name="Isosceles Triangle 12"/>
          <p:cNvSpPr/>
          <p:nvPr/>
        </p:nvSpPr>
        <p:spPr bwMode="auto">
          <a:xfrm>
            <a:off x="0" y="319089"/>
            <a:ext cx="9349528" cy="5735637"/>
          </a:xfrm>
          <a:prstGeom prst="triangle">
            <a:avLst>
              <a:gd name="adj" fmla="val 0"/>
            </a:avLst>
          </a:prstGeom>
          <a:solidFill>
            <a:schemeClr val="bg1"/>
          </a:solidFill>
          <a:ln w="3175" cap="flat" cmpd="sng" algn="ctr">
            <a:noFill/>
            <a:prstDash val="solid"/>
            <a:miter lim="800000"/>
            <a:headEnd type="none" w="sm" len="sm"/>
            <a:tailEnd type="triangle" w="med" len="med"/>
          </a:ln>
          <a:effectLst/>
        </p:spPr>
        <p:txBody>
          <a:bodyPr wrap="none"/>
          <a:lstStyle/>
          <a:p>
            <a:pPr fontAlgn="base">
              <a:spcBef>
                <a:spcPct val="0"/>
              </a:spcBef>
              <a:spcAft>
                <a:spcPct val="0"/>
              </a:spcAft>
              <a:defRPr/>
            </a:pPr>
            <a:endParaRPr lang="en-US" sz="3599" dirty="0">
              <a:solidFill>
                <a:srgbClr val="000000"/>
              </a:solidFill>
              <a:latin typeface="Arial" charset="0"/>
              <a:cs typeface="Arial" panose="020B0604020202020204" pitchFamily="34" charset="0"/>
            </a:endParaRPr>
          </a:p>
        </p:txBody>
      </p:sp>
      <p:sp>
        <p:nvSpPr>
          <p:cNvPr id="10" name="Isosceles Triangle 13"/>
          <p:cNvSpPr/>
          <p:nvPr/>
        </p:nvSpPr>
        <p:spPr bwMode="auto">
          <a:xfrm rot="5400000">
            <a:off x="-288448" y="593250"/>
            <a:ext cx="3017837" cy="2444114"/>
          </a:xfrm>
          <a:prstGeom prst="triangle">
            <a:avLst>
              <a:gd name="adj" fmla="val 49949"/>
            </a:avLst>
          </a:prstGeom>
          <a:solidFill>
            <a:srgbClr val="0066B3"/>
          </a:solidFill>
          <a:ln w="1016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006" fontAlgn="base">
              <a:spcBef>
                <a:spcPct val="0"/>
              </a:spcBef>
              <a:spcAft>
                <a:spcPct val="0"/>
              </a:spcAft>
              <a:defRPr/>
            </a:pPr>
            <a:endParaRPr lang="en-US" sz="6395" dirty="0">
              <a:solidFill>
                <a:srgbClr val="FFFFFF"/>
              </a:solidFill>
            </a:endParaRPr>
          </a:p>
        </p:txBody>
      </p:sp>
      <p:sp>
        <p:nvSpPr>
          <p:cNvPr id="1433603" name="Rectangle 3"/>
          <p:cNvSpPr>
            <a:spLocks noGrp="1" noChangeArrowheads="1"/>
          </p:cNvSpPr>
          <p:nvPr>
            <p:ph type="ctrTitle"/>
          </p:nvPr>
        </p:nvSpPr>
        <p:spPr>
          <a:xfrm>
            <a:off x="402231" y="3823463"/>
            <a:ext cx="4354964" cy="1384995"/>
          </a:xfrm>
        </p:spPr>
        <p:txBody>
          <a:bodyPr lIns="0" tIns="0" rIns="0" bIns="0"/>
          <a:lstStyle>
            <a:lvl1pPr>
              <a:lnSpc>
                <a:spcPct val="125000"/>
              </a:lnSpc>
              <a:defRPr sz="3599" b="1">
                <a:solidFill>
                  <a:schemeClr val="tx1"/>
                </a:solidFill>
                <a:latin typeface="Calibri" panose="020F0502020204030204" pitchFamily="34" charset="0"/>
              </a:defRPr>
            </a:lvl1pPr>
          </a:lstStyle>
          <a:p>
            <a:r>
              <a:rPr lang="en-US"/>
              <a:t>Click to edit Master title style</a:t>
            </a:r>
            <a:endParaRPr lang="en-US" dirty="0"/>
          </a:p>
        </p:txBody>
      </p:sp>
      <p:sp>
        <p:nvSpPr>
          <p:cNvPr id="1433605" name="Rectangle 5"/>
          <p:cNvSpPr>
            <a:spLocks noGrp="1" noChangeArrowheads="1"/>
          </p:cNvSpPr>
          <p:nvPr>
            <p:ph type="subTitle" sz="quarter" idx="1"/>
          </p:nvPr>
        </p:nvSpPr>
        <p:spPr>
          <a:xfrm>
            <a:off x="402232" y="5439687"/>
            <a:ext cx="4354964" cy="276999"/>
          </a:xfrm>
        </p:spPr>
        <p:txBody>
          <a:bodyPr lIns="0" tIns="0" rIns="0" bIns="0">
            <a:spAutoFit/>
          </a:bodyPr>
          <a:lstStyle>
            <a:lvl1pPr marL="0" indent="0">
              <a:buFont typeface="Wingdings 2" pitchFamily="18" charset="2"/>
              <a:buNone/>
              <a:defRPr sz="1799" b="0">
                <a:solidFill>
                  <a:schemeClr val="tx1">
                    <a:lumMod val="75000"/>
                    <a:lumOff val="25000"/>
                  </a:schemeClr>
                </a:solidFill>
                <a:latin typeface="Calibri" panose="020F0502020204030204" pitchFamily="34" charset="0"/>
              </a:defRPr>
            </a:lvl1pPr>
          </a:lstStyle>
          <a:p>
            <a:r>
              <a:rPr lang="en-US"/>
              <a:t>Click to edit Master subtitle style</a:t>
            </a:r>
            <a:endParaRPr lang="en-US" dirty="0"/>
          </a:p>
        </p:txBody>
      </p:sp>
      <p:sp>
        <p:nvSpPr>
          <p:cNvPr id="11" name="bk object 32">
            <a:extLst>
              <a:ext uri="{FF2B5EF4-FFF2-40B4-BE49-F238E27FC236}">
                <a16:creationId xmlns:a16="http://schemas.microsoft.com/office/drawing/2014/main" id="{758B45E2-3BF7-3248-B54D-8ADAFDF29361}"/>
              </a:ext>
            </a:extLst>
          </p:cNvPr>
          <p:cNvSpPr/>
          <p:nvPr userDrawn="1"/>
        </p:nvSpPr>
        <p:spPr>
          <a:xfrm>
            <a:off x="9749474" y="6192150"/>
            <a:ext cx="759167" cy="35838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54842200"/>
      </p:ext>
    </p:extLst>
  </p:cSld>
  <p:clrMapOvr>
    <a:overrideClrMapping bg1="lt1" tx1="dk1" bg2="lt2" tx2="dk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294" y="1117601"/>
            <a:ext cx="11376237"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985520" y="340469"/>
            <a:ext cx="10797011" cy="7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b" anchorCtr="0" compatLnSpc="1">
            <a:prstTxWarp prst="textNoShape">
              <a:avLst/>
            </a:prstTxWarp>
            <a:noAutofit/>
          </a:bodyPr>
          <a:lstStyle/>
          <a:p>
            <a:pPr lvl="0"/>
            <a:r>
              <a:rPr lang="en-US"/>
              <a:t>Click to edit Master title style</a:t>
            </a:r>
            <a:endParaRPr lang="en-US" dirty="0"/>
          </a:p>
        </p:txBody>
      </p:sp>
      <p:grpSp>
        <p:nvGrpSpPr>
          <p:cNvPr id="15" name="Group 5"/>
          <p:cNvGrpSpPr>
            <a:grpSpLocks noChangeAspect="1"/>
          </p:cNvGrpSpPr>
          <p:nvPr userDrawn="1"/>
        </p:nvGrpSpPr>
        <p:grpSpPr bwMode="auto">
          <a:xfrm>
            <a:off x="10519834" y="6372017"/>
            <a:ext cx="1257300" cy="21378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a:latin typeface="+mj-lt"/>
              </a:endParaRPr>
            </a:p>
          </p:txBody>
        </p:sp>
        <p:sp>
          <p:nvSpPr>
            <p:cNvPr id="17"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a:latin typeface="+mj-lt"/>
              </a:endParaRPr>
            </a:p>
          </p:txBody>
        </p:sp>
        <p:sp>
          <p:nvSpPr>
            <p:cNvPr id="18"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a:latin typeface="+mj-lt"/>
              </a:endParaRPr>
            </a:p>
          </p:txBody>
        </p:sp>
        <p:sp>
          <p:nvSpPr>
            <p:cNvPr id="27"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a:latin typeface="+mj-lt"/>
              </a:endParaRPr>
            </a:p>
          </p:txBody>
        </p:sp>
      </p:grpSp>
      <p:sp>
        <p:nvSpPr>
          <p:cNvPr id="22" name="bk object 21">
            <a:extLst>
              <a:ext uri="{FF2B5EF4-FFF2-40B4-BE49-F238E27FC236}">
                <a16:creationId xmlns:a16="http://schemas.microsoft.com/office/drawing/2014/main" id="{8C0F1F11-3621-4AD2-8AF3-6379898E4F5F}"/>
              </a:ext>
            </a:extLst>
          </p:cNvPr>
          <p:cNvSpPr/>
          <p:nvPr userDrawn="1"/>
        </p:nvSpPr>
        <p:spPr>
          <a:xfrm>
            <a:off x="8580158" y="6475641"/>
            <a:ext cx="774700" cy="171450"/>
          </a:xfrm>
          <a:custGeom>
            <a:avLst/>
            <a:gdLst/>
            <a:ahLst/>
            <a:cxnLst/>
            <a:rect l="l" t="t" r="r" b="b"/>
            <a:pathLst>
              <a:path w="774700" h="171450">
                <a:moveTo>
                  <a:pt x="0" y="171132"/>
                </a:moveTo>
                <a:lnTo>
                  <a:pt x="774700" y="171132"/>
                </a:lnTo>
                <a:lnTo>
                  <a:pt x="774700" y="0"/>
                </a:lnTo>
                <a:lnTo>
                  <a:pt x="0" y="0"/>
                </a:lnTo>
                <a:lnTo>
                  <a:pt x="0" y="171132"/>
                </a:lnTo>
                <a:close/>
              </a:path>
            </a:pathLst>
          </a:custGeom>
          <a:solidFill>
            <a:srgbClr val="F7A838"/>
          </a:solidFill>
        </p:spPr>
        <p:txBody>
          <a:bodyPr wrap="square" lIns="0" tIns="0" rIns="0" bIns="0" rtlCol="0"/>
          <a:lstStyle/>
          <a:p>
            <a:endParaRPr/>
          </a:p>
        </p:txBody>
      </p:sp>
      <p:sp>
        <p:nvSpPr>
          <p:cNvPr id="23" name="bk object 22">
            <a:extLst>
              <a:ext uri="{FF2B5EF4-FFF2-40B4-BE49-F238E27FC236}">
                <a16:creationId xmlns:a16="http://schemas.microsoft.com/office/drawing/2014/main" id="{66A27DAE-EDCD-40A4-A92C-DB5DA6154E95}"/>
              </a:ext>
            </a:extLst>
          </p:cNvPr>
          <p:cNvSpPr>
            <a:spLocks/>
          </p:cNvSpPr>
          <p:nvPr userDrawn="1"/>
        </p:nvSpPr>
        <p:spPr>
          <a:xfrm>
            <a:off x="0" y="6475641"/>
            <a:ext cx="8580755" cy="171450"/>
          </a:xfrm>
          <a:custGeom>
            <a:avLst/>
            <a:gdLst/>
            <a:ahLst/>
            <a:cxnLst/>
            <a:rect l="l" t="t" r="r" b="b"/>
            <a:pathLst>
              <a:path w="8580755" h="171450">
                <a:moveTo>
                  <a:pt x="0" y="171132"/>
                </a:moveTo>
                <a:lnTo>
                  <a:pt x="8580158" y="171132"/>
                </a:lnTo>
                <a:lnTo>
                  <a:pt x="8580158" y="0"/>
                </a:lnTo>
                <a:lnTo>
                  <a:pt x="0" y="0"/>
                </a:lnTo>
                <a:lnTo>
                  <a:pt x="0" y="171132"/>
                </a:lnTo>
                <a:close/>
              </a:path>
            </a:pathLst>
          </a:custGeom>
          <a:solidFill>
            <a:srgbClr val="006A9E"/>
          </a:solidFill>
        </p:spPr>
        <p:txBody>
          <a:bodyPr wrap="square" lIns="0" tIns="0" rIns="0" bIns="0" rtlCol="0"/>
          <a:lstStyle/>
          <a:p>
            <a:endParaRPr dirty="0"/>
          </a:p>
        </p:txBody>
      </p:sp>
      <p:sp>
        <p:nvSpPr>
          <p:cNvPr id="24" name="bk object 32">
            <a:extLst>
              <a:ext uri="{FF2B5EF4-FFF2-40B4-BE49-F238E27FC236}">
                <a16:creationId xmlns:a16="http://schemas.microsoft.com/office/drawing/2014/main" id="{FBFE13ED-6AE9-456D-BD91-523D38FF2A84}"/>
              </a:ext>
            </a:extLst>
          </p:cNvPr>
          <p:cNvSpPr/>
          <p:nvPr userDrawn="1"/>
        </p:nvSpPr>
        <p:spPr>
          <a:xfrm>
            <a:off x="9431096" y="6313203"/>
            <a:ext cx="759167" cy="358387"/>
          </a:xfrm>
          <a:prstGeom prst="rect">
            <a:avLst/>
          </a:prstGeom>
          <a:blipFill>
            <a:blip r:embed="rId9" cstate="print"/>
            <a:stretch>
              <a:fillRect/>
            </a:stretch>
          </a:blipFill>
        </p:spPr>
        <p:txBody>
          <a:bodyPr wrap="square" lIns="0" tIns="0" rIns="0" bIns="0" rtlCol="0"/>
          <a:lstStyle/>
          <a:p>
            <a:endParaRPr/>
          </a:p>
        </p:txBody>
      </p:sp>
      <p:sp>
        <p:nvSpPr>
          <p:cNvPr id="25" name="Rectangle 24">
            <a:extLst>
              <a:ext uri="{FF2B5EF4-FFF2-40B4-BE49-F238E27FC236}">
                <a16:creationId xmlns:a16="http://schemas.microsoft.com/office/drawing/2014/main" id="{C8D83D07-5153-4219-9BF2-FF7C1E7102E7}"/>
              </a:ext>
            </a:extLst>
          </p:cNvPr>
          <p:cNvSpPr>
            <a:spLocks/>
          </p:cNvSpPr>
          <p:nvPr userDrawn="1"/>
        </p:nvSpPr>
        <p:spPr>
          <a:xfrm>
            <a:off x="373380" y="6475641"/>
            <a:ext cx="3025602" cy="171450"/>
          </a:xfrm>
          <a:prstGeom prst="rect">
            <a:avLst/>
          </a:prstGeom>
          <a:noFill/>
          <a:ln>
            <a:noFill/>
          </a:ln>
        </p:spPr>
        <p:txBody>
          <a:bodyPr wrap="none" lIns="0" tIns="0" rIns="0" bIns="0" anchor="ctr" anchorCtr="0">
            <a:noAutofit/>
          </a:bodyPr>
          <a:lstStyle/>
          <a:p>
            <a:pPr lvl="0" algn="l" defTabSz="1217613" rtl="0" eaLnBrk="1" fontAlgn="base" hangingPunct="1">
              <a:spcBef>
                <a:spcPct val="0"/>
              </a:spcBef>
              <a:spcAft>
                <a:spcPct val="0"/>
              </a:spcAft>
            </a:pPr>
            <a:r>
              <a:rPr lang="en-US" sz="600" kern="1200" dirty="0">
                <a:solidFill>
                  <a:schemeClr val="bg1"/>
                </a:solidFill>
                <a:latin typeface="Calibri" panose="020F0502020204030204" pitchFamily="34" charset="0"/>
                <a:ea typeface="+mn-ea"/>
                <a:cs typeface="Segoe UI" panose="020B0502040204020203" pitchFamily="34" charset="0"/>
              </a:rPr>
              <a:t>Copyright © 2018 HCL Technologies Limited  |  www.hcltech.com |  HCL Confidential</a:t>
            </a:r>
          </a:p>
        </p:txBody>
      </p:sp>
      <p:sp>
        <p:nvSpPr>
          <p:cNvPr id="28" name="Oval 27">
            <a:extLst>
              <a:ext uri="{FF2B5EF4-FFF2-40B4-BE49-F238E27FC236}">
                <a16:creationId xmlns:a16="http://schemas.microsoft.com/office/drawing/2014/main" id="{11842C0C-6B6B-4CF7-AE3E-51467FE82D98}"/>
              </a:ext>
            </a:extLst>
          </p:cNvPr>
          <p:cNvSpPr>
            <a:spLocks/>
          </p:cNvSpPr>
          <p:nvPr userDrawn="1"/>
        </p:nvSpPr>
        <p:spPr bwMode="auto">
          <a:xfrm>
            <a:off x="193499" y="6491046"/>
            <a:ext cx="140331" cy="140331"/>
          </a:xfrm>
          <a:prstGeom prst="ellipse">
            <a:avLst/>
          </a:prstGeom>
          <a:solidFill>
            <a:srgbClr val="000000"/>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20" name="TextBox 19"/>
          <p:cNvSpPr txBox="1">
            <a:spLocks/>
          </p:cNvSpPr>
          <p:nvPr userDrawn="1"/>
        </p:nvSpPr>
        <p:spPr>
          <a:xfrm>
            <a:off x="193933" y="6532581"/>
            <a:ext cx="139462" cy="61555"/>
          </a:xfrm>
          <a:prstGeom prst="rect">
            <a:avLst/>
          </a:prstGeom>
        </p:spPr>
        <p:txBody>
          <a:bodyPr wrap="square" lIns="0" tIns="0" rIns="0" bIns="0">
            <a:spAutoFit/>
          </a:bodyPr>
          <a:lstStyle>
            <a:defPPr>
              <a:defRPr lang="en-US"/>
            </a:defPPr>
            <a:lvl1pPr algn="r">
              <a:defRPr sz="800">
                <a:latin typeface="+mj-lt"/>
                <a:ea typeface="Verdana" pitchFamily="34" charset="0"/>
                <a:cs typeface="Verdana" pitchFamily="34" charset="0"/>
              </a:defRPr>
            </a:lvl1pPr>
          </a:lstStyle>
          <a:p>
            <a:pPr algn="ctr">
              <a:defRPr/>
            </a:pPr>
            <a:fld id="{533B120D-C22C-43C1-97A5-1D247EFB43E2}" type="slidenum">
              <a:rPr lang="en-US" sz="400" smtClean="0">
                <a:solidFill>
                  <a:schemeClr val="bg1"/>
                </a:solidFill>
                <a:latin typeface="+mj-lt"/>
              </a:rPr>
              <a:pPr algn="ctr">
                <a:defRPr/>
              </a:pPr>
              <a:t>‹#›</a:t>
            </a:fld>
            <a:endParaRPr lang="en-US" sz="400" dirty="0">
              <a:solidFill>
                <a:schemeClr val="bg1"/>
              </a:solidFill>
              <a:latin typeface="+mj-lt"/>
            </a:endParaRPr>
          </a:p>
        </p:txBody>
      </p:sp>
    </p:spTree>
    <p:extLst>
      <p:ext uri="{BB962C8B-B14F-4D97-AF65-F5344CB8AC3E}">
        <p14:creationId xmlns:p14="http://schemas.microsoft.com/office/powerpoint/2010/main" val="4159386252"/>
      </p:ext>
    </p:extLst>
  </p:cSld>
  <p:clrMap bg1="lt1" tx1="dk1" bg2="lt2" tx2="dk2" accent1="accent1" accent2="accent2" accent3="accent3" accent4="accent4" accent5="accent5" accent6="accent6" hlink="hlink" folHlink="folHlink"/>
  <p:sldLayoutIdLst>
    <p:sldLayoutId id="2147483696" r:id="rId1"/>
    <p:sldLayoutId id="2147483691" r:id="rId2"/>
    <p:sldLayoutId id="2147483692" r:id="rId3"/>
    <p:sldLayoutId id="2147483693" r:id="rId4"/>
    <p:sldLayoutId id="2147483694" r:id="rId5"/>
    <p:sldLayoutId id="2147483695" r:id="rId6"/>
    <p:sldLayoutId id="2147483697" r:id="rId7"/>
  </p:sldLayoutIdLst>
  <p:transition/>
  <p:hf hdr="0" ftr="0" dt="0"/>
  <p:txStyles>
    <p:titleStyle>
      <a:lvl1pPr algn="l" rtl="0" eaLnBrk="1" fontAlgn="base" hangingPunct="1">
        <a:spcBef>
          <a:spcPct val="0"/>
        </a:spcBef>
        <a:spcAft>
          <a:spcPct val="0"/>
        </a:spcAft>
        <a:defRPr sz="2800" b="0" cap="none" baseline="0">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p:titleStyle>
    <p:bodyStyle>
      <a:lvl1pPr marL="346075" indent="-346075" algn="l" rtl="0" eaLnBrk="1" fontAlgn="base" hangingPunct="1">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1" fontAlgn="base" hangingPunct="1">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1" fontAlgn="base" hangingPunct="1">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43" userDrawn="1">
          <p15:clr>
            <a:srgbClr val="F26B43"/>
          </p15:clr>
        </p15:guide>
        <p15:guide id="3" pos="7443" userDrawn="1">
          <p15:clr>
            <a:srgbClr val="F26B43"/>
          </p15:clr>
        </p15:guide>
        <p15:guide id="4" orient="horz" pos="710" userDrawn="1">
          <p15:clr>
            <a:srgbClr val="F26B43"/>
          </p15:clr>
        </p15:guide>
        <p15:guide id="5"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odeburst.io/all-about-node-js-you-wanted-to-know-25f3374e0be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9.png"/><Relationship Id="rId7"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2525" y="4054492"/>
            <a:ext cx="8439083" cy="1076961"/>
          </a:xfrm>
          <a:prstGeom prst="rect">
            <a:avLst/>
          </a:prstGeom>
        </p:spPr>
        <p:txBody>
          <a:bodyPr wrap="square">
            <a:spAutoFit/>
          </a:bodyPr>
          <a:lstStyle/>
          <a:p>
            <a:pPr defTabSz="914126" fontAlgn="auto">
              <a:spcBef>
                <a:spcPts val="0"/>
              </a:spcBef>
              <a:spcAft>
                <a:spcPts val="0"/>
              </a:spcAft>
              <a:defRPr/>
            </a:pPr>
            <a:r>
              <a:rPr lang="en-US" sz="3199" dirty="0">
                <a:solidFill>
                  <a:srgbClr val="006A9E"/>
                </a:solidFill>
                <a:latin typeface="Open Sans Light" charset="0"/>
                <a:ea typeface="Open Sans Light" charset="0"/>
                <a:cs typeface="Open Sans Light" charset="0"/>
              </a:rPr>
              <a:t>Domino V10 </a:t>
            </a:r>
          </a:p>
          <a:p>
            <a:pPr defTabSz="914126" fontAlgn="auto">
              <a:spcBef>
                <a:spcPts val="0"/>
              </a:spcBef>
              <a:spcAft>
                <a:spcPts val="0"/>
              </a:spcAft>
              <a:defRPr/>
            </a:pPr>
            <a:r>
              <a:rPr lang="en-US" sz="3199" dirty="0" err="1">
                <a:solidFill>
                  <a:srgbClr val="006A9E"/>
                </a:solidFill>
                <a:latin typeface="Open Sans Light" charset="0"/>
                <a:ea typeface="Open Sans Light" charset="0"/>
                <a:cs typeface="Open Sans Light" charset="0"/>
              </a:rPr>
              <a:t>AppDev</a:t>
            </a:r>
            <a:r>
              <a:rPr lang="en-US" sz="3199" dirty="0">
                <a:solidFill>
                  <a:srgbClr val="006A9E"/>
                </a:solidFill>
                <a:latin typeface="Open Sans Light" charset="0"/>
                <a:ea typeface="Open Sans Light" charset="0"/>
                <a:cs typeface="Open Sans Light" charset="0"/>
              </a:rPr>
              <a:t> Review</a:t>
            </a:r>
          </a:p>
        </p:txBody>
      </p:sp>
      <p:sp>
        <p:nvSpPr>
          <p:cNvPr id="8" name="TextBox 7"/>
          <p:cNvSpPr txBox="1"/>
          <p:nvPr/>
        </p:nvSpPr>
        <p:spPr>
          <a:xfrm>
            <a:off x="345463" y="6073860"/>
            <a:ext cx="1786811" cy="246221"/>
          </a:xfrm>
          <a:prstGeom prst="rect">
            <a:avLst/>
          </a:prstGeom>
          <a:noFill/>
        </p:spPr>
        <p:txBody>
          <a:bodyPr wrap="square" lIns="0" tIns="0" rIns="0" bIns="0" rtlCol="0">
            <a:spAutoFit/>
          </a:bodyPr>
          <a:lstStyle/>
          <a:p>
            <a:pPr algn="r" defTabSz="914126" fontAlgn="auto">
              <a:spcBef>
                <a:spcPts val="0"/>
              </a:spcBef>
              <a:spcAft>
                <a:spcPts val="0"/>
              </a:spcAft>
              <a:defRPr/>
            </a:pPr>
            <a:r>
              <a:rPr lang="en-US" sz="1600" b="1" dirty="0">
                <a:solidFill>
                  <a:srgbClr val="0066B3"/>
                </a:solidFill>
                <a:latin typeface="Open Sans" charset="0"/>
                <a:ea typeface="Open Sans" charset="0"/>
                <a:cs typeface="Open Sans" charset="0"/>
              </a:rPr>
              <a:t>November 1, 2018</a:t>
            </a:r>
            <a:endParaRPr lang="en-US" sz="1600" dirty="0">
              <a:solidFill>
                <a:srgbClr val="0066B3"/>
              </a:solidFill>
              <a:latin typeface="Open Sans" charset="0"/>
              <a:ea typeface="Open Sans" charset="0"/>
              <a:cs typeface="Open Sans" charset="0"/>
            </a:endParaRPr>
          </a:p>
        </p:txBody>
      </p:sp>
    </p:spTree>
    <p:extLst>
      <p:ext uri="{BB962C8B-B14F-4D97-AF65-F5344CB8AC3E}">
        <p14:creationId xmlns:p14="http://schemas.microsoft.com/office/powerpoint/2010/main" val="289969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9297-5CB9-4B63-9B13-2D029AFCE985}"/>
              </a:ext>
            </a:extLst>
          </p:cNvPr>
          <p:cNvSpPr>
            <a:spLocks noGrp="1"/>
          </p:cNvSpPr>
          <p:nvPr>
            <p:ph type="title"/>
          </p:nvPr>
        </p:nvSpPr>
        <p:spPr/>
        <p:txBody>
          <a:bodyPr/>
          <a:lstStyle/>
          <a:p>
            <a:r>
              <a:rPr lang="en-US" dirty="0"/>
              <a:t>SAMPLE query examples</a:t>
            </a:r>
            <a:endParaRPr lang="en-IN" dirty="0"/>
          </a:p>
        </p:txBody>
      </p:sp>
      <p:sp>
        <p:nvSpPr>
          <p:cNvPr id="4" name="TextBox 3">
            <a:extLst>
              <a:ext uri="{FF2B5EF4-FFF2-40B4-BE49-F238E27FC236}">
                <a16:creationId xmlns:a16="http://schemas.microsoft.com/office/drawing/2014/main" id="{7CF9CC72-B945-4E43-A2EF-95662C937139}"/>
              </a:ext>
            </a:extLst>
          </p:cNvPr>
          <p:cNvSpPr txBox="1"/>
          <p:nvPr/>
        </p:nvSpPr>
        <p:spPr>
          <a:xfrm>
            <a:off x="631425" y="1201616"/>
            <a:ext cx="9984881" cy="338554"/>
          </a:xfrm>
          <a:prstGeom prst="rect">
            <a:avLst/>
          </a:prstGeom>
          <a:solidFill>
            <a:srgbClr val="006A9E"/>
          </a:solidFill>
        </p:spPr>
        <p:txBody>
          <a:bodyPr wrap="square" rtlCol="0">
            <a:spAutoFit/>
          </a:bodyPr>
          <a:lstStyle/>
          <a:p>
            <a:r>
              <a:rPr lang="en-US" sz="1600" dirty="0" err="1">
                <a:solidFill>
                  <a:schemeClr val="bg1"/>
                </a:solidFill>
              </a:rPr>
              <a:t>Order_origin</a:t>
            </a:r>
            <a:r>
              <a:rPr lang="en-US" sz="1600" dirty="0">
                <a:solidFill>
                  <a:schemeClr val="bg1"/>
                </a:solidFill>
              </a:rPr>
              <a:t> in (‘London’, ‘LA’, ‘Tokyo’) AND </a:t>
            </a:r>
            <a:r>
              <a:rPr lang="en-US" sz="1600" dirty="0" err="1">
                <a:solidFill>
                  <a:schemeClr val="bg1"/>
                </a:solidFill>
              </a:rPr>
              <a:t>date_origin</a:t>
            </a:r>
            <a:r>
              <a:rPr lang="en-US" sz="1600" dirty="0">
                <a:solidFill>
                  <a:schemeClr val="bg1"/>
                </a:solidFill>
              </a:rPr>
              <a:t> &gt; @dt(‘2016-05-11’) or </a:t>
            </a:r>
            <a:r>
              <a:rPr lang="en-US" sz="1600" dirty="0" err="1">
                <a:solidFill>
                  <a:schemeClr val="bg1"/>
                </a:solidFill>
              </a:rPr>
              <a:t>partno</a:t>
            </a:r>
            <a:r>
              <a:rPr lang="en-US" sz="1600" dirty="0">
                <a:solidFill>
                  <a:schemeClr val="bg1"/>
                </a:solidFill>
              </a:rPr>
              <a:t> = </a:t>
            </a:r>
            <a:r>
              <a:rPr lang="en-US" sz="1600" kern="0" dirty="0">
                <a:solidFill>
                  <a:schemeClr val="bg1"/>
                </a:solidFill>
                <a:latin typeface="Arial" panose="020B0604020202020204" pitchFamily="34" charset="0"/>
                <a:cs typeface="Arial" panose="020B0604020202020204" pitchFamily="34" charset="0"/>
              </a:rPr>
              <a:t>388388</a:t>
            </a:r>
            <a:endParaRPr lang="en-US" sz="1600" dirty="0">
              <a:solidFill>
                <a:schemeClr val="bg1"/>
              </a:solidFill>
            </a:endParaRPr>
          </a:p>
        </p:txBody>
      </p:sp>
      <p:sp>
        <p:nvSpPr>
          <p:cNvPr id="6" name="TextBox 5">
            <a:extLst>
              <a:ext uri="{FF2B5EF4-FFF2-40B4-BE49-F238E27FC236}">
                <a16:creationId xmlns:a16="http://schemas.microsoft.com/office/drawing/2014/main" id="{2C4C3373-B8D6-4235-9233-35F90A36E010}"/>
              </a:ext>
            </a:extLst>
          </p:cNvPr>
          <p:cNvSpPr txBox="1"/>
          <p:nvPr/>
        </p:nvSpPr>
        <p:spPr>
          <a:xfrm>
            <a:off x="625564" y="1658380"/>
            <a:ext cx="9973163" cy="584775"/>
          </a:xfrm>
          <a:prstGeom prst="rect">
            <a:avLst/>
          </a:prstGeom>
          <a:noFill/>
        </p:spPr>
        <p:txBody>
          <a:bodyPr wrap="square" rtlCol="0">
            <a:spAutoFit/>
          </a:bodyPr>
          <a:lstStyle/>
          <a:p>
            <a:r>
              <a:rPr lang="en-US" sz="1600" dirty="0"/>
              <a:t>Finds documents with (any of the </a:t>
            </a:r>
            <a:r>
              <a:rPr lang="en-US" sz="1600" dirty="0" err="1"/>
              <a:t>order_origin</a:t>
            </a:r>
            <a:r>
              <a:rPr lang="en-US" sz="1600" dirty="0"/>
              <a:t> field values of ‘London’, ‘LA’ or ‘Tokyo’ AND </a:t>
            </a:r>
          </a:p>
          <a:p>
            <a:r>
              <a:rPr lang="en-US" sz="1600" dirty="0"/>
              <a:t>	sales date greater than 11 May 11 2016) OR having Part number of 388388</a:t>
            </a:r>
          </a:p>
        </p:txBody>
      </p:sp>
      <p:sp>
        <p:nvSpPr>
          <p:cNvPr id="7" name="TextBox 6">
            <a:extLst>
              <a:ext uri="{FF2B5EF4-FFF2-40B4-BE49-F238E27FC236}">
                <a16:creationId xmlns:a16="http://schemas.microsoft.com/office/drawing/2014/main" id="{A2161328-7AC5-4D56-83FD-46ECDAABE150}"/>
              </a:ext>
            </a:extLst>
          </p:cNvPr>
          <p:cNvSpPr txBox="1"/>
          <p:nvPr/>
        </p:nvSpPr>
        <p:spPr>
          <a:xfrm>
            <a:off x="649595" y="2601744"/>
            <a:ext cx="9973160" cy="584775"/>
          </a:xfrm>
          <a:prstGeom prst="rect">
            <a:avLst/>
          </a:prstGeom>
          <a:solidFill>
            <a:srgbClr val="006A9E"/>
          </a:solidFill>
        </p:spPr>
        <p:txBody>
          <a:bodyPr wrap="square" rtlCol="0">
            <a:spAutoFit/>
          </a:bodyPr>
          <a:lstStyle/>
          <a:p>
            <a:r>
              <a:rPr lang="en-US" sz="1600" dirty="0">
                <a:solidFill>
                  <a:schemeClr val="bg1"/>
                </a:solidFill>
              </a:rPr>
              <a:t>( In all (‘Soon to be special’, ‘Main View’) or </a:t>
            </a:r>
            <a:r>
              <a:rPr lang="en-US" sz="1600" dirty="0" err="1">
                <a:solidFill>
                  <a:schemeClr val="bg1"/>
                </a:solidFill>
              </a:rPr>
              <a:t>order_no</a:t>
            </a:r>
            <a:r>
              <a:rPr lang="en-US" sz="1600" dirty="0">
                <a:solidFill>
                  <a:schemeClr val="bg1"/>
                </a:solidFill>
              </a:rPr>
              <a:t> &gt; 146751 and </a:t>
            </a:r>
            <a:r>
              <a:rPr lang="en-US" sz="1600" dirty="0" err="1">
                <a:solidFill>
                  <a:schemeClr val="bg1"/>
                </a:solidFill>
              </a:rPr>
              <a:t>order_no</a:t>
            </a:r>
            <a:r>
              <a:rPr lang="en-US" sz="1600" dirty="0">
                <a:solidFill>
                  <a:schemeClr val="bg1"/>
                </a:solidFill>
              </a:rPr>
              <a:t> </a:t>
            </a:r>
            <a:r>
              <a:rPr lang="en-US" sz="1600">
                <a:solidFill>
                  <a:schemeClr val="bg1"/>
                </a:solidFill>
              </a:rPr>
              <a:t>&lt; 150111 </a:t>
            </a:r>
            <a:r>
              <a:rPr lang="en-US" sz="1600" dirty="0">
                <a:solidFill>
                  <a:schemeClr val="bg1"/>
                </a:solidFill>
              </a:rPr>
              <a:t>) and 	</a:t>
            </a:r>
          </a:p>
          <a:p>
            <a:r>
              <a:rPr lang="en-US" sz="1600" dirty="0">
                <a:solidFill>
                  <a:schemeClr val="bg1"/>
                </a:solidFill>
              </a:rPr>
              <a:t>	</a:t>
            </a:r>
            <a:r>
              <a:rPr lang="en-US" sz="1600" dirty="0" err="1">
                <a:solidFill>
                  <a:schemeClr val="bg1"/>
                </a:solidFill>
              </a:rPr>
              <a:t>sales_person</a:t>
            </a:r>
            <a:r>
              <a:rPr lang="en-US" sz="1600" dirty="0">
                <a:solidFill>
                  <a:schemeClr val="bg1"/>
                </a:solidFill>
              </a:rPr>
              <a:t> = ‘Trudi Ayton’</a:t>
            </a:r>
          </a:p>
        </p:txBody>
      </p:sp>
      <p:sp>
        <p:nvSpPr>
          <p:cNvPr id="8" name="TextBox 7">
            <a:extLst>
              <a:ext uri="{FF2B5EF4-FFF2-40B4-BE49-F238E27FC236}">
                <a16:creationId xmlns:a16="http://schemas.microsoft.com/office/drawing/2014/main" id="{4C06A5C6-E09E-4218-B679-82EC5EC56073}"/>
              </a:ext>
            </a:extLst>
          </p:cNvPr>
          <p:cNvSpPr txBox="1"/>
          <p:nvPr/>
        </p:nvSpPr>
        <p:spPr>
          <a:xfrm>
            <a:off x="632014" y="3326128"/>
            <a:ext cx="9973163" cy="584775"/>
          </a:xfrm>
          <a:prstGeom prst="rect">
            <a:avLst/>
          </a:prstGeom>
          <a:noFill/>
        </p:spPr>
        <p:txBody>
          <a:bodyPr wrap="square" rtlCol="0">
            <a:spAutoFit/>
          </a:bodyPr>
          <a:lstStyle/>
          <a:p>
            <a:r>
              <a:rPr lang="en-US" sz="1600" dirty="0"/>
              <a:t>Finds documents that are (in BOTH ‘Soon to be special’ and ‘Main View’ or have order numbers between 	12751 and 14334) and were sold by Trudi Ayton</a:t>
            </a:r>
          </a:p>
        </p:txBody>
      </p:sp>
      <p:sp>
        <p:nvSpPr>
          <p:cNvPr id="12" name="TextBox 11">
            <a:extLst>
              <a:ext uri="{FF2B5EF4-FFF2-40B4-BE49-F238E27FC236}">
                <a16:creationId xmlns:a16="http://schemas.microsoft.com/office/drawing/2014/main" id="{A756E49C-1190-45DB-BD12-3E79772B27D4}"/>
              </a:ext>
            </a:extLst>
          </p:cNvPr>
          <p:cNvSpPr txBox="1"/>
          <p:nvPr/>
        </p:nvSpPr>
        <p:spPr>
          <a:xfrm>
            <a:off x="629654" y="4227406"/>
            <a:ext cx="9973160" cy="584775"/>
          </a:xfrm>
          <a:prstGeom prst="rect">
            <a:avLst/>
          </a:prstGeom>
          <a:solidFill>
            <a:srgbClr val="006A9E"/>
          </a:solidFill>
        </p:spPr>
        <p:txBody>
          <a:bodyPr wrap="square" rtlCol="0" anchor="t">
            <a:spAutoFit/>
          </a:bodyPr>
          <a:lstStyle/>
          <a:p>
            <a:r>
              <a:rPr lang="en-US" sz="1600" dirty="0">
                <a:solidFill>
                  <a:schemeClr val="bg1"/>
                </a:solidFill>
              </a:rPr>
              <a:t>‘Soon to be </a:t>
            </a:r>
            <a:r>
              <a:rPr lang="en-US" sz="1600" dirty="0" err="1">
                <a:solidFill>
                  <a:schemeClr val="bg1"/>
                </a:solidFill>
              </a:rPr>
              <a:t>special’.Status</a:t>
            </a:r>
            <a:r>
              <a:rPr lang="en-US" sz="1600" dirty="0">
                <a:solidFill>
                  <a:schemeClr val="bg1"/>
                </a:solidFill>
              </a:rPr>
              <a:t> = ‘Shipping’ and ( </a:t>
            </a:r>
            <a:r>
              <a:rPr lang="en-US" sz="1600" dirty="0" err="1">
                <a:solidFill>
                  <a:schemeClr val="bg1"/>
                </a:solidFill>
              </a:rPr>
              <a:t>order_origin</a:t>
            </a:r>
            <a:r>
              <a:rPr lang="en-US" sz="1600" dirty="0">
                <a:solidFill>
                  <a:schemeClr val="bg1"/>
                </a:solidFill>
              </a:rPr>
              <a:t> = ?</a:t>
            </a:r>
            <a:r>
              <a:rPr lang="en-US" sz="1600" dirty="0" err="1">
                <a:solidFill>
                  <a:schemeClr val="bg1"/>
                </a:solidFill>
              </a:rPr>
              <a:t>orderorigin</a:t>
            </a:r>
            <a:r>
              <a:rPr lang="en-US" sz="1600" dirty="0">
                <a:solidFill>
                  <a:schemeClr val="bg1"/>
                </a:solidFill>
              </a:rPr>
              <a:t> or </a:t>
            </a:r>
            <a:endParaRPr lang="en-US" dirty="0"/>
          </a:p>
          <a:p>
            <a:r>
              <a:rPr lang="en-US" sz="1600" dirty="0">
                <a:solidFill>
                  <a:schemeClr val="bg1"/>
                </a:solidFill>
              </a:rPr>
              <a:t>               </a:t>
            </a:r>
            <a:r>
              <a:rPr lang="en-US" sz="1600" dirty="0" err="1">
                <a:solidFill>
                  <a:schemeClr val="bg1"/>
                </a:solidFill>
              </a:rPr>
              <a:t>sales_person</a:t>
            </a:r>
            <a:r>
              <a:rPr lang="en-US" sz="1600" dirty="0">
                <a:solidFill>
                  <a:schemeClr val="bg1"/>
                </a:solidFill>
              </a:rPr>
              <a:t> in (‘Chad </a:t>
            </a:r>
            <a:r>
              <a:rPr lang="en-US" sz="1600" dirty="0" err="1">
                <a:solidFill>
                  <a:schemeClr val="bg1"/>
                </a:solidFill>
              </a:rPr>
              <a:t>Keighley</a:t>
            </a:r>
            <a:r>
              <a:rPr lang="en-US" sz="1600" dirty="0">
                <a:solidFill>
                  <a:schemeClr val="bg1"/>
                </a:solidFill>
              </a:rPr>
              <a:t>’, ‘Jeff Chantel’, ‘Louis </a:t>
            </a:r>
            <a:r>
              <a:rPr lang="en-US" sz="1600" dirty="0" err="1">
                <a:solidFill>
                  <a:schemeClr val="bg1"/>
                </a:solidFill>
              </a:rPr>
              <a:t>Cawlfield</a:t>
            </a:r>
            <a:r>
              <a:rPr lang="en-US" sz="1600" dirty="0">
                <a:solidFill>
                  <a:schemeClr val="bg1"/>
                </a:solidFill>
              </a:rPr>
              <a:t>’, ‘Mariel Nathanson’))</a:t>
            </a:r>
            <a:endParaRPr lang="en-US" dirty="0"/>
          </a:p>
        </p:txBody>
      </p:sp>
      <p:sp>
        <p:nvSpPr>
          <p:cNvPr id="14" name="TextBox 13">
            <a:extLst>
              <a:ext uri="{FF2B5EF4-FFF2-40B4-BE49-F238E27FC236}">
                <a16:creationId xmlns:a16="http://schemas.microsoft.com/office/drawing/2014/main" id="{E7ECA992-24FE-497A-97AE-F96C803F0341}"/>
              </a:ext>
            </a:extLst>
          </p:cNvPr>
          <p:cNvSpPr txBox="1"/>
          <p:nvPr/>
        </p:nvSpPr>
        <p:spPr>
          <a:xfrm>
            <a:off x="650900" y="5080823"/>
            <a:ext cx="9973163" cy="1077218"/>
          </a:xfrm>
          <a:prstGeom prst="rect">
            <a:avLst/>
          </a:prstGeom>
          <a:noFill/>
        </p:spPr>
        <p:txBody>
          <a:bodyPr wrap="square" rtlCol="0" anchor="t">
            <a:spAutoFit/>
          </a:bodyPr>
          <a:lstStyle/>
          <a:p>
            <a:r>
              <a:rPr lang="en-US" sz="1600" dirty="0"/>
              <a:t>Finds documents with values of ‘Shipping’ using the Status column in the ‘Soon to be special’ view AND </a:t>
            </a:r>
            <a:endParaRPr lang="en-US" dirty="0"/>
          </a:p>
          <a:p>
            <a:r>
              <a:rPr lang="en-US" sz="1600" dirty="0"/>
              <a:t>               with either an </a:t>
            </a:r>
            <a:r>
              <a:rPr lang="en-US" sz="1600" dirty="0" err="1"/>
              <a:t>order_origin</a:t>
            </a:r>
            <a:r>
              <a:rPr lang="en-US" sz="1600" dirty="0"/>
              <a:t> of ‘LA’ (supplied via named substitution variable) or sold by any of </a:t>
            </a:r>
            <a:endParaRPr lang="en-US" sz="4750" dirty="0">
              <a:cs typeface="Arial"/>
            </a:endParaRPr>
          </a:p>
          <a:p>
            <a:r>
              <a:rPr lang="en-US" sz="1600" dirty="0"/>
              <a:t>                              Chad </a:t>
            </a:r>
            <a:r>
              <a:rPr lang="en-US" sz="1600" dirty="0" err="1"/>
              <a:t>Keighley</a:t>
            </a:r>
            <a:r>
              <a:rPr lang="en-US" sz="1600" dirty="0"/>
              <a:t>, Jeff Chantel, Louis </a:t>
            </a:r>
            <a:r>
              <a:rPr lang="en-US" sz="1600" dirty="0" err="1"/>
              <a:t>Cawlfield</a:t>
            </a:r>
            <a:r>
              <a:rPr lang="en-US" sz="1600" dirty="0"/>
              <a:t> or Mariel Nathanson</a:t>
            </a:r>
            <a:endParaRPr lang="en-US" dirty="0"/>
          </a:p>
          <a:p>
            <a:endParaRPr lang="en-US" sz="1600" dirty="0">
              <a:cs typeface="Arial"/>
            </a:endParaRPr>
          </a:p>
        </p:txBody>
      </p:sp>
    </p:spTree>
    <p:extLst>
      <p:ext uri="{BB962C8B-B14F-4D97-AF65-F5344CB8AC3E}">
        <p14:creationId xmlns:p14="http://schemas.microsoft.com/office/powerpoint/2010/main" val="34176372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FCB994-278B-459A-ABED-7FF9F6D5FA3E}"/>
              </a:ext>
            </a:extLst>
          </p:cNvPr>
          <p:cNvSpPr/>
          <p:nvPr/>
        </p:nvSpPr>
        <p:spPr>
          <a:xfrm>
            <a:off x="322679" y="2106826"/>
            <a:ext cx="11543466" cy="3579837"/>
          </a:xfrm>
          <a:prstGeom prst="rect">
            <a:avLst/>
          </a:prstGeom>
          <a:solidFill>
            <a:schemeClr val="bg1">
              <a:lumMod val="95000"/>
            </a:schemeClr>
          </a:solidFill>
        </p:spPr>
        <p:txBody>
          <a:bodyPr vert="horz" wrap="square" anchor="ctr" anchorCtr="0">
            <a:noAutofit/>
          </a:bodyPr>
          <a:lstStyle/>
          <a:p>
            <a:endParaRPr lang="en-US" sz="1600" dirty="0">
              <a:latin typeface="+mj-lt"/>
            </a:endParaRPr>
          </a:p>
        </p:txBody>
      </p:sp>
      <p:sp>
        <p:nvSpPr>
          <p:cNvPr id="4" name="Rectangle: Rounded Corners 3">
            <a:extLst>
              <a:ext uri="{FF2B5EF4-FFF2-40B4-BE49-F238E27FC236}">
                <a16:creationId xmlns:a16="http://schemas.microsoft.com/office/drawing/2014/main" id="{6F8D0FC5-A99F-4CEA-9B91-2FBECB38090B}"/>
              </a:ext>
            </a:extLst>
          </p:cNvPr>
          <p:cNvSpPr/>
          <p:nvPr/>
        </p:nvSpPr>
        <p:spPr bwMode="auto">
          <a:xfrm>
            <a:off x="2446828" y="4942705"/>
            <a:ext cx="1865680" cy="226745"/>
          </a:xfrm>
          <a:prstGeom prst="roundRect">
            <a:avLst/>
          </a:prstGeom>
          <a:solidFill>
            <a:srgbClr val="FBD397"/>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5" name="Rectangle: Rounded Corners 4">
            <a:extLst>
              <a:ext uri="{FF2B5EF4-FFF2-40B4-BE49-F238E27FC236}">
                <a16:creationId xmlns:a16="http://schemas.microsoft.com/office/drawing/2014/main" id="{38A49E2E-6292-46ED-8D85-9A4E246D5DD0}"/>
              </a:ext>
            </a:extLst>
          </p:cNvPr>
          <p:cNvSpPr/>
          <p:nvPr/>
        </p:nvSpPr>
        <p:spPr bwMode="auto">
          <a:xfrm>
            <a:off x="2699668" y="5169450"/>
            <a:ext cx="3412524" cy="284206"/>
          </a:xfrm>
          <a:prstGeom prst="roundRect">
            <a:avLst/>
          </a:prstGeom>
          <a:solidFill>
            <a:srgbClr val="FBD397"/>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2672ED7E-C20C-4002-9911-16513B59CA31}"/>
              </a:ext>
            </a:extLst>
          </p:cNvPr>
          <p:cNvSpPr>
            <a:spLocks noGrp="1"/>
          </p:cNvSpPr>
          <p:nvPr>
            <p:ph type="title"/>
          </p:nvPr>
        </p:nvSpPr>
        <p:spPr/>
        <p:txBody>
          <a:bodyPr/>
          <a:lstStyle/>
          <a:p>
            <a:r>
              <a:rPr lang="en-US" dirty="0"/>
              <a:t>DQL Explain output</a:t>
            </a:r>
            <a:endParaRPr lang="en-IN" dirty="0"/>
          </a:p>
        </p:txBody>
      </p:sp>
      <p:cxnSp>
        <p:nvCxnSpPr>
          <p:cNvPr id="9" name="Straight Arrow Connector 8">
            <a:extLst>
              <a:ext uri="{FF2B5EF4-FFF2-40B4-BE49-F238E27FC236}">
                <a16:creationId xmlns:a16="http://schemas.microsoft.com/office/drawing/2014/main" id="{5A614C70-1B51-4B49-944C-E083596541C3}"/>
              </a:ext>
            </a:extLst>
          </p:cNvPr>
          <p:cNvCxnSpPr>
            <a:cxnSpLocks/>
            <a:stCxn id="11" idx="1"/>
          </p:cNvCxnSpPr>
          <p:nvPr/>
        </p:nvCxnSpPr>
        <p:spPr bwMode="auto">
          <a:xfrm flipH="1" flipV="1">
            <a:off x="5443153" y="5511118"/>
            <a:ext cx="803188" cy="34482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sp>
        <p:nvSpPr>
          <p:cNvPr id="11" name="TextBox 10">
            <a:extLst>
              <a:ext uri="{FF2B5EF4-FFF2-40B4-BE49-F238E27FC236}">
                <a16:creationId xmlns:a16="http://schemas.microsoft.com/office/drawing/2014/main" id="{A7F1DA22-BC96-46F0-B826-573BD7A07CCF}"/>
              </a:ext>
            </a:extLst>
          </p:cNvPr>
          <p:cNvSpPr txBox="1"/>
          <p:nvPr/>
        </p:nvSpPr>
        <p:spPr>
          <a:xfrm>
            <a:off x="6246341" y="5686663"/>
            <a:ext cx="5455340" cy="338554"/>
          </a:xfrm>
          <a:prstGeom prst="rect">
            <a:avLst/>
          </a:prstGeom>
          <a:noFill/>
        </p:spPr>
        <p:txBody>
          <a:bodyPr wrap="none" rtlCol="0">
            <a:spAutoFit/>
          </a:bodyPr>
          <a:lstStyle/>
          <a:p>
            <a:r>
              <a:rPr lang="en-US" sz="1600" dirty="0">
                <a:solidFill>
                  <a:schemeClr val="accent1"/>
                </a:solidFill>
              </a:rPr>
              <a:t>Faster to create a view indexes for </a:t>
            </a:r>
            <a:r>
              <a:rPr lang="en-US" sz="1600" dirty="0" err="1">
                <a:solidFill>
                  <a:schemeClr val="accent1"/>
                </a:solidFill>
              </a:rPr>
              <a:t>Partno</a:t>
            </a:r>
            <a:r>
              <a:rPr lang="en-US" sz="1600" dirty="0">
                <a:solidFill>
                  <a:schemeClr val="accent1"/>
                </a:solidFill>
              </a:rPr>
              <a:t> and </a:t>
            </a:r>
            <a:r>
              <a:rPr lang="en-US" sz="1600" dirty="0" err="1">
                <a:solidFill>
                  <a:schemeClr val="accent1"/>
                </a:solidFill>
              </a:rPr>
              <a:t>date_origin</a:t>
            </a:r>
            <a:endParaRPr lang="en-IN" sz="1600" dirty="0">
              <a:solidFill>
                <a:schemeClr val="accent1"/>
              </a:solidFill>
            </a:endParaRPr>
          </a:p>
        </p:txBody>
      </p:sp>
      <p:sp>
        <p:nvSpPr>
          <p:cNvPr id="17" name="Rectangle: Rounded Corners 16">
            <a:extLst>
              <a:ext uri="{FF2B5EF4-FFF2-40B4-BE49-F238E27FC236}">
                <a16:creationId xmlns:a16="http://schemas.microsoft.com/office/drawing/2014/main" id="{D5BADB08-6048-48F9-AEB0-4D2B3813B2E8}"/>
              </a:ext>
            </a:extLst>
          </p:cNvPr>
          <p:cNvSpPr/>
          <p:nvPr/>
        </p:nvSpPr>
        <p:spPr bwMode="auto">
          <a:xfrm>
            <a:off x="3049776" y="4660580"/>
            <a:ext cx="2992678" cy="284206"/>
          </a:xfrm>
          <a:prstGeom prst="roundRect">
            <a:avLst/>
          </a:prstGeom>
          <a:solidFill>
            <a:srgbClr val="FBD397"/>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16" name="Rectangle: Rounded Corners 15">
            <a:extLst>
              <a:ext uri="{FF2B5EF4-FFF2-40B4-BE49-F238E27FC236}">
                <a16:creationId xmlns:a16="http://schemas.microsoft.com/office/drawing/2014/main" id="{96B10BF1-17B1-49DE-9D6E-3970AAD0511C}"/>
              </a:ext>
            </a:extLst>
          </p:cNvPr>
          <p:cNvSpPr/>
          <p:nvPr/>
        </p:nvSpPr>
        <p:spPr bwMode="auto">
          <a:xfrm>
            <a:off x="3550699" y="4376959"/>
            <a:ext cx="1805955" cy="284206"/>
          </a:xfrm>
          <a:prstGeom prst="roundRect">
            <a:avLst/>
          </a:prstGeom>
          <a:solidFill>
            <a:srgbClr val="FBD397"/>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15" name="Rectangle: Top Corners Rounded 14">
            <a:extLst>
              <a:ext uri="{FF2B5EF4-FFF2-40B4-BE49-F238E27FC236}">
                <a16:creationId xmlns:a16="http://schemas.microsoft.com/office/drawing/2014/main" id="{426CC2DE-09B9-429D-9919-C450E623F022}"/>
              </a:ext>
            </a:extLst>
          </p:cNvPr>
          <p:cNvSpPr/>
          <p:nvPr/>
        </p:nvSpPr>
        <p:spPr bwMode="auto">
          <a:xfrm rot="16200000">
            <a:off x="-1596487" y="3760426"/>
            <a:ext cx="3579838" cy="272635"/>
          </a:xfrm>
          <a:prstGeom prst="round2SameRect">
            <a:avLst>
              <a:gd name="adj1" fmla="val 50000"/>
              <a:gd name="adj2" fmla="val 0"/>
            </a:avLst>
          </a:prstGeom>
          <a:solidFill>
            <a:srgbClr val="006A9E"/>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605F683C-5222-4CB2-BE0A-042C19FBF4A5}"/>
              </a:ext>
            </a:extLst>
          </p:cNvPr>
          <p:cNvSpPr txBox="1"/>
          <p:nvPr/>
        </p:nvSpPr>
        <p:spPr>
          <a:xfrm>
            <a:off x="419265" y="2189177"/>
            <a:ext cx="11654152" cy="3293209"/>
          </a:xfrm>
          <a:prstGeom prst="rect">
            <a:avLst/>
          </a:prstGeom>
          <a:noFill/>
        </p:spPr>
        <p:txBody>
          <a:bodyPr wrap="none" rtlCol="0">
            <a:spAutoFit/>
          </a:bodyPr>
          <a:lstStyle/>
          <a:p>
            <a:r>
              <a:rPr lang="en-IN" sz="1600" dirty="0">
                <a:latin typeface="+mn-lt"/>
              </a:rPr>
              <a:t>0. OR            (</a:t>
            </a:r>
            <a:r>
              <a:rPr lang="en-IN" sz="1600" dirty="0" err="1">
                <a:latin typeface="+mn-lt"/>
              </a:rPr>
              <a:t>childct</a:t>
            </a:r>
            <a:r>
              <a:rPr lang="en-IN" sz="1600" dirty="0">
                <a:latin typeface="+mn-lt"/>
              </a:rPr>
              <a:t> 2) (totals when complete:) Prep 0.0 </a:t>
            </a:r>
            <a:r>
              <a:rPr lang="en-IN" sz="1600" dirty="0" err="1">
                <a:latin typeface="+mn-lt"/>
              </a:rPr>
              <a:t>msecs</a:t>
            </a:r>
            <a:r>
              <a:rPr lang="en-IN" sz="1600" dirty="0">
                <a:latin typeface="+mn-lt"/>
              </a:rPr>
              <a:t>, Exec 246.946 </a:t>
            </a:r>
            <a:r>
              <a:rPr lang="en-IN" sz="1600" dirty="0" err="1">
                <a:latin typeface="+mn-lt"/>
              </a:rPr>
              <a:t>msecs</a:t>
            </a:r>
            <a:r>
              <a:rPr lang="en-IN" sz="1600" dirty="0">
                <a:latin typeface="+mn-lt"/>
              </a:rPr>
              <a:t>, </a:t>
            </a:r>
            <a:r>
              <a:rPr lang="en-IN" sz="1600" dirty="0" err="1">
                <a:latin typeface="+mn-lt"/>
              </a:rPr>
              <a:t>ScannedDocs</a:t>
            </a:r>
            <a:r>
              <a:rPr lang="en-IN" sz="1600" dirty="0">
                <a:latin typeface="+mn-lt"/>
              </a:rPr>
              <a:t> 10000, Entries 0, </a:t>
            </a:r>
            <a:r>
              <a:rPr lang="en-IN" sz="1600" dirty="0" err="1">
                <a:latin typeface="+mn-lt"/>
              </a:rPr>
              <a:t>FoundDocs</a:t>
            </a:r>
            <a:r>
              <a:rPr lang="en-IN" sz="1600" dirty="0">
                <a:latin typeface="+mn-lt"/>
              </a:rPr>
              <a:t> 5891</a:t>
            </a:r>
          </a:p>
          <a:p>
            <a:r>
              <a:rPr lang="en-IN" sz="1600" dirty="0">
                <a:latin typeface="+mn-lt"/>
              </a:rPr>
              <a:t>        1. AND           (</a:t>
            </a:r>
            <a:r>
              <a:rPr lang="en-IN" sz="1600" dirty="0" err="1">
                <a:latin typeface="+mn-lt"/>
              </a:rPr>
              <a:t>childct</a:t>
            </a:r>
            <a:r>
              <a:rPr lang="en-IN" sz="1600" dirty="0">
                <a:latin typeface="+mn-lt"/>
              </a:rPr>
              <a:t> 2) (totals when complete:) Prep 0.0 </a:t>
            </a:r>
            <a:r>
              <a:rPr lang="en-IN" sz="1600" dirty="0" err="1">
                <a:latin typeface="+mn-lt"/>
              </a:rPr>
              <a:t>msecs</a:t>
            </a:r>
            <a:r>
              <a:rPr lang="en-IN" sz="1600" dirty="0">
                <a:latin typeface="+mn-lt"/>
              </a:rPr>
              <a:t>, Exec 109.725 </a:t>
            </a:r>
            <a:r>
              <a:rPr lang="en-IN" sz="1600" dirty="0" err="1">
                <a:latin typeface="+mn-lt"/>
              </a:rPr>
              <a:t>msecs</a:t>
            </a:r>
            <a:r>
              <a:rPr lang="en-IN" sz="1600" dirty="0">
                <a:latin typeface="+mn-lt"/>
              </a:rPr>
              <a:t>, </a:t>
            </a:r>
            <a:r>
              <a:rPr lang="en-IN" sz="1600" dirty="0" err="1">
                <a:latin typeface="+mn-lt"/>
              </a:rPr>
              <a:t>ScannedDocs</a:t>
            </a:r>
            <a:r>
              <a:rPr lang="en-IN" sz="1600" dirty="0">
                <a:latin typeface="+mn-lt"/>
              </a:rPr>
              <a:t> 2539, Entries 0, </a:t>
            </a:r>
            <a:r>
              <a:rPr lang="en-IN" sz="1600" dirty="0" err="1">
                <a:latin typeface="+mn-lt"/>
              </a:rPr>
              <a:t>FoundDocs</a:t>
            </a:r>
            <a:r>
              <a:rPr lang="en-IN" sz="1600" dirty="0">
                <a:latin typeface="+mn-lt"/>
              </a:rPr>
              <a:t> 1014</a:t>
            </a:r>
          </a:p>
          <a:p>
            <a:r>
              <a:rPr lang="en-IN" sz="1600" dirty="0">
                <a:latin typeface="+mn-lt"/>
              </a:rPr>
              <a:t>                2. IN            (</a:t>
            </a:r>
            <a:r>
              <a:rPr lang="en-IN" sz="1600" dirty="0" err="1">
                <a:latin typeface="+mn-lt"/>
              </a:rPr>
              <a:t>childct</a:t>
            </a:r>
            <a:r>
              <a:rPr lang="en-IN" sz="1600" dirty="0">
                <a:latin typeface="+mn-lt"/>
              </a:rPr>
              <a:t> 3) (totals when complete:) Prep 0.0 </a:t>
            </a:r>
            <a:r>
              <a:rPr lang="en-IN" sz="1600" dirty="0" err="1">
                <a:latin typeface="+mn-lt"/>
              </a:rPr>
              <a:t>msecs</a:t>
            </a:r>
            <a:r>
              <a:rPr lang="en-IN" sz="1600" dirty="0">
                <a:latin typeface="+mn-lt"/>
              </a:rPr>
              <a:t>, Exec 58.275 </a:t>
            </a:r>
            <a:r>
              <a:rPr lang="en-IN" sz="1600" dirty="0" err="1">
                <a:latin typeface="+mn-lt"/>
              </a:rPr>
              <a:t>msecs</a:t>
            </a:r>
            <a:r>
              <a:rPr lang="en-IN" sz="1600" dirty="0">
                <a:latin typeface="+mn-lt"/>
              </a:rPr>
              <a:t>, </a:t>
            </a:r>
            <a:r>
              <a:rPr lang="en-IN" sz="1600" dirty="0" err="1">
                <a:latin typeface="+mn-lt"/>
              </a:rPr>
              <a:t>ScannedDocs</a:t>
            </a:r>
            <a:r>
              <a:rPr lang="en-IN" sz="1600" dirty="0">
                <a:latin typeface="+mn-lt"/>
              </a:rPr>
              <a:t> 0, Entries 2539, </a:t>
            </a:r>
            <a:r>
              <a:rPr lang="en-IN" sz="1600" dirty="0" err="1">
                <a:latin typeface="+mn-lt"/>
              </a:rPr>
              <a:t>FoundDocs</a:t>
            </a:r>
            <a:r>
              <a:rPr lang="en-IN" sz="1600" dirty="0">
                <a:latin typeface="+mn-lt"/>
              </a:rPr>
              <a:t> 2539</a:t>
            </a:r>
          </a:p>
          <a:p>
            <a:r>
              <a:rPr lang="en-IN" sz="1600" dirty="0">
                <a:latin typeface="+mn-lt"/>
              </a:rPr>
              <a:t>                        3.Order_origin = 'London' View-based equality search estimated cost = 5</a:t>
            </a:r>
          </a:p>
          <a:p>
            <a:r>
              <a:rPr lang="en-IN" sz="1600" dirty="0">
                <a:latin typeface="+mn-lt"/>
              </a:rPr>
              <a:t>                                Prep 0.194 </a:t>
            </a:r>
            <a:r>
              <a:rPr lang="en-IN" sz="1600" dirty="0" err="1">
                <a:latin typeface="+mn-lt"/>
              </a:rPr>
              <a:t>msecs</a:t>
            </a:r>
            <a:r>
              <a:rPr lang="en-IN" sz="1600" dirty="0">
                <a:latin typeface="+mn-lt"/>
              </a:rPr>
              <a:t>, Exec 17.269 </a:t>
            </a:r>
            <a:r>
              <a:rPr lang="en-IN" sz="1600" dirty="0" err="1">
                <a:latin typeface="+mn-lt"/>
              </a:rPr>
              <a:t>msecs</a:t>
            </a:r>
            <a:r>
              <a:rPr lang="en-IN" sz="1600" dirty="0">
                <a:latin typeface="+mn-lt"/>
              </a:rPr>
              <a:t>, </a:t>
            </a:r>
            <a:r>
              <a:rPr lang="en-IN" sz="1600" dirty="0" err="1">
                <a:latin typeface="+mn-lt"/>
              </a:rPr>
              <a:t>ScannedDocs</a:t>
            </a:r>
            <a:r>
              <a:rPr lang="en-IN" sz="1600" dirty="0">
                <a:latin typeface="+mn-lt"/>
              </a:rPr>
              <a:t> 0, Entries 759, </a:t>
            </a:r>
            <a:r>
              <a:rPr lang="en-IN" sz="1600" dirty="0" err="1">
                <a:latin typeface="+mn-lt"/>
              </a:rPr>
              <a:t>FoundDocs</a:t>
            </a:r>
            <a:r>
              <a:rPr lang="en-IN" sz="1600" dirty="0">
                <a:latin typeface="+mn-lt"/>
              </a:rPr>
              <a:t> 759</a:t>
            </a:r>
          </a:p>
          <a:p>
            <a:r>
              <a:rPr lang="en-IN" sz="1600" dirty="0">
                <a:latin typeface="+mn-lt"/>
              </a:rPr>
              <a:t>                        3.Order_origin = 'LA' View-based equality search estimated cost = 5</a:t>
            </a:r>
          </a:p>
          <a:p>
            <a:r>
              <a:rPr lang="en-IN" sz="1600" dirty="0">
                <a:latin typeface="+mn-lt"/>
              </a:rPr>
              <a:t>                                Prep 0.124 </a:t>
            </a:r>
            <a:r>
              <a:rPr lang="en-IN" sz="1600" dirty="0" err="1">
                <a:latin typeface="+mn-lt"/>
              </a:rPr>
              <a:t>msecs</a:t>
            </a:r>
            <a:r>
              <a:rPr lang="en-IN" sz="1600" dirty="0">
                <a:latin typeface="+mn-lt"/>
              </a:rPr>
              <a:t>, Exec 24.509 </a:t>
            </a:r>
            <a:r>
              <a:rPr lang="en-IN" sz="1600" dirty="0" err="1">
                <a:latin typeface="+mn-lt"/>
              </a:rPr>
              <a:t>msecs</a:t>
            </a:r>
            <a:r>
              <a:rPr lang="en-IN" sz="1600" dirty="0">
                <a:latin typeface="+mn-lt"/>
              </a:rPr>
              <a:t>, </a:t>
            </a:r>
            <a:r>
              <a:rPr lang="en-IN" sz="1600" dirty="0" err="1">
                <a:latin typeface="+mn-lt"/>
              </a:rPr>
              <a:t>ScannedDocs</a:t>
            </a:r>
            <a:r>
              <a:rPr lang="en-IN" sz="1600" dirty="0">
                <a:latin typeface="+mn-lt"/>
              </a:rPr>
              <a:t> 0, Entries 1078, </a:t>
            </a:r>
            <a:r>
              <a:rPr lang="en-IN" sz="1600" dirty="0" err="1">
                <a:latin typeface="+mn-lt"/>
              </a:rPr>
              <a:t>FoundDocs</a:t>
            </a:r>
            <a:r>
              <a:rPr lang="en-IN" sz="1600" dirty="0">
                <a:latin typeface="+mn-lt"/>
              </a:rPr>
              <a:t> 1837</a:t>
            </a:r>
          </a:p>
          <a:p>
            <a:r>
              <a:rPr lang="en-IN" sz="1600" dirty="0">
                <a:latin typeface="+mn-lt"/>
              </a:rPr>
              <a:t>                        3.Order_origin = 'Tokyo' View-based equality search estimated cost = 5</a:t>
            </a:r>
          </a:p>
          <a:p>
            <a:r>
              <a:rPr lang="en-IN" sz="1600" dirty="0">
                <a:latin typeface="+mn-lt"/>
              </a:rPr>
              <a:t>                                Prep 0.121 </a:t>
            </a:r>
            <a:r>
              <a:rPr lang="en-IN" sz="1600" dirty="0" err="1">
                <a:latin typeface="+mn-lt"/>
              </a:rPr>
              <a:t>msecs</a:t>
            </a:r>
            <a:r>
              <a:rPr lang="en-IN" sz="1600" dirty="0">
                <a:latin typeface="+mn-lt"/>
              </a:rPr>
              <a:t>, Exec 16.478 </a:t>
            </a:r>
            <a:r>
              <a:rPr lang="en-IN" sz="1600" dirty="0" err="1">
                <a:latin typeface="+mn-lt"/>
              </a:rPr>
              <a:t>msecs</a:t>
            </a:r>
            <a:r>
              <a:rPr lang="en-IN" sz="1600" dirty="0">
                <a:latin typeface="+mn-lt"/>
              </a:rPr>
              <a:t>, </a:t>
            </a:r>
            <a:r>
              <a:rPr lang="en-IN" sz="1600" dirty="0" err="1">
                <a:latin typeface="+mn-lt"/>
              </a:rPr>
              <a:t>ScannedDocs</a:t>
            </a:r>
            <a:r>
              <a:rPr lang="en-IN" sz="1600" dirty="0">
                <a:latin typeface="+mn-lt"/>
              </a:rPr>
              <a:t> 0, Entries 702, </a:t>
            </a:r>
            <a:r>
              <a:rPr lang="en-IN" sz="1600" dirty="0" err="1">
                <a:latin typeface="+mn-lt"/>
              </a:rPr>
              <a:t>FoundDocs</a:t>
            </a:r>
            <a:r>
              <a:rPr lang="en-IN" sz="1600" dirty="0">
                <a:latin typeface="+mn-lt"/>
              </a:rPr>
              <a:t> 2539</a:t>
            </a:r>
          </a:p>
          <a:p>
            <a:r>
              <a:rPr lang="en-IN" sz="1600" dirty="0">
                <a:latin typeface="+mn-lt"/>
              </a:rPr>
              <a:t>                2.date_origin &gt; 05/11/2016 NSF document search estimated cost = 100</a:t>
            </a:r>
          </a:p>
          <a:p>
            <a:r>
              <a:rPr lang="en-IN" sz="1600" dirty="0">
                <a:latin typeface="+mn-lt"/>
              </a:rPr>
              <a:t>                        Prep 0.57 </a:t>
            </a:r>
            <a:r>
              <a:rPr lang="en-IN" sz="1600" dirty="0" err="1">
                <a:latin typeface="+mn-lt"/>
              </a:rPr>
              <a:t>msecs</a:t>
            </a:r>
            <a:r>
              <a:rPr lang="en-IN" sz="1600" dirty="0">
                <a:latin typeface="+mn-lt"/>
              </a:rPr>
              <a:t>, Exec 51.7 </a:t>
            </a:r>
            <a:r>
              <a:rPr lang="en-IN" sz="1600" dirty="0" err="1">
                <a:latin typeface="+mn-lt"/>
              </a:rPr>
              <a:t>msecs</a:t>
            </a:r>
            <a:r>
              <a:rPr lang="en-IN" sz="1600" dirty="0">
                <a:latin typeface="+mn-lt"/>
              </a:rPr>
              <a:t>, </a:t>
            </a:r>
            <a:r>
              <a:rPr lang="en-IN" sz="1600" dirty="0" err="1">
                <a:latin typeface="+mn-lt"/>
              </a:rPr>
              <a:t>ScannedDocs</a:t>
            </a:r>
            <a:r>
              <a:rPr lang="en-IN" sz="1600" dirty="0">
                <a:latin typeface="+mn-lt"/>
              </a:rPr>
              <a:t> 2539, Entries 0, </a:t>
            </a:r>
            <a:r>
              <a:rPr lang="en-IN" sz="1600" dirty="0" err="1">
                <a:latin typeface="+mn-lt"/>
              </a:rPr>
              <a:t>FoundDocs</a:t>
            </a:r>
            <a:r>
              <a:rPr lang="en-IN" sz="1600" dirty="0">
                <a:latin typeface="+mn-lt"/>
              </a:rPr>
              <a:t> 1014</a:t>
            </a:r>
          </a:p>
          <a:p>
            <a:r>
              <a:rPr lang="en-IN" sz="1600" dirty="0">
                <a:latin typeface="+mn-lt"/>
              </a:rPr>
              <a:t>        1. </a:t>
            </a:r>
            <a:r>
              <a:rPr lang="en-IN" sz="1600" dirty="0" err="1">
                <a:latin typeface="+mn-lt"/>
              </a:rPr>
              <a:t>Partno</a:t>
            </a:r>
            <a:r>
              <a:rPr lang="en-IN" sz="1600" dirty="0">
                <a:latin typeface="+mn-lt"/>
              </a:rPr>
              <a:t> = 388388 NSF document search estimated cost = 100</a:t>
            </a:r>
          </a:p>
          <a:p>
            <a:r>
              <a:rPr lang="en-IN" sz="1600" dirty="0">
                <a:latin typeface="+mn-lt"/>
              </a:rPr>
              <a:t>                Prep 0.53 </a:t>
            </a:r>
            <a:r>
              <a:rPr lang="en-IN" sz="1600" dirty="0" err="1">
                <a:latin typeface="+mn-lt"/>
              </a:rPr>
              <a:t>msecs</a:t>
            </a:r>
            <a:r>
              <a:rPr lang="en-IN" sz="1600" dirty="0">
                <a:latin typeface="+mn-lt"/>
              </a:rPr>
              <a:t>, Exec 137.200 </a:t>
            </a:r>
            <a:r>
              <a:rPr lang="en-IN" sz="1600" dirty="0" err="1">
                <a:latin typeface="+mn-lt"/>
              </a:rPr>
              <a:t>msecs</a:t>
            </a:r>
            <a:r>
              <a:rPr lang="en-IN" sz="1600" dirty="0">
                <a:latin typeface="+mn-lt"/>
              </a:rPr>
              <a:t>, </a:t>
            </a:r>
            <a:r>
              <a:rPr lang="en-IN" sz="1600" dirty="0" err="1">
                <a:latin typeface="+mn-lt"/>
              </a:rPr>
              <a:t>ScannedDocs</a:t>
            </a:r>
            <a:r>
              <a:rPr lang="en-IN" sz="1600" dirty="0">
                <a:latin typeface="+mn-lt"/>
              </a:rPr>
              <a:t> 10000, Entries 0, </a:t>
            </a:r>
            <a:r>
              <a:rPr lang="en-IN" sz="1600" dirty="0" err="1">
                <a:latin typeface="+mn-lt"/>
              </a:rPr>
              <a:t>FoundDocs</a:t>
            </a:r>
            <a:r>
              <a:rPr lang="en-IN" sz="1600" dirty="0">
                <a:latin typeface="+mn-lt"/>
              </a:rPr>
              <a:t> 5447</a:t>
            </a:r>
          </a:p>
        </p:txBody>
      </p:sp>
      <p:sp>
        <p:nvSpPr>
          <p:cNvPr id="18" name="TextBox 17">
            <a:extLst>
              <a:ext uri="{FF2B5EF4-FFF2-40B4-BE49-F238E27FC236}">
                <a16:creationId xmlns:a16="http://schemas.microsoft.com/office/drawing/2014/main" id="{D878C7C6-ED3E-4BC8-B63D-A26FFA0011D7}"/>
              </a:ext>
            </a:extLst>
          </p:cNvPr>
          <p:cNvSpPr txBox="1"/>
          <p:nvPr/>
        </p:nvSpPr>
        <p:spPr>
          <a:xfrm>
            <a:off x="329750" y="1509447"/>
            <a:ext cx="3795206" cy="369332"/>
          </a:xfrm>
          <a:prstGeom prst="rect">
            <a:avLst/>
          </a:prstGeom>
          <a:noFill/>
        </p:spPr>
        <p:txBody>
          <a:bodyPr wrap="none" rtlCol="0">
            <a:spAutoFit/>
          </a:bodyPr>
          <a:lstStyle/>
          <a:p>
            <a:r>
              <a:rPr lang="en-US" sz="1800" dirty="0">
                <a:latin typeface="+mn-lt"/>
              </a:rPr>
              <a:t>Explain – makes tuning queries a snap </a:t>
            </a:r>
            <a:endParaRPr lang="en-IN" sz="1800" dirty="0">
              <a:latin typeface="+mn-lt"/>
            </a:endParaRPr>
          </a:p>
        </p:txBody>
      </p:sp>
    </p:spTree>
    <p:extLst>
      <p:ext uri="{BB962C8B-B14F-4D97-AF65-F5344CB8AC3E}">
        <p14:creationId xmlns:p14="http://schemas.microsoft.com/office/powerpoint/2010/main" val="213625336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2A5B-A18D-4B67-820A-39DCA02FBFA8}"/>
              </a:ext>
            </a:extLst>
          </p:cNvPr>
          <p:cNvSpPr>
            <a:spLocks noGrp="1"/>
          </p:cNvSpPr>
          <p:nvPr>
            <p:ph type="title"/>
          </p:nvPr>
        </p:nvSpPr>
        <p:spPr/>
        <p:txBody>
          <a:bodyPr/>
          <a:lstStyle/>
          <a:p>
            <a:r>
              <a:rPr lang="en-US" dirty="0"/>
              <a:t>Domino Query Language value</a:t>
            </a:r>
            <a:endParaRPr lang="en-IN" dirty="0"/>
          </a:p>
        </p:txBody>
      </p:sp>
      <p:sp>
        <p:nvSpPr>
          <p:cNvPr id="3" name="Rectangle 2">
            <a:extLst>
              <a:ext uri="{FF2B5EF4-FFF2-40B4-BE49-F238E27FC236}">
                <a16:creationId xmlns:a16="http://schemas.microsoft.com/office/drawing/2014/main" id="{F0F5F0CA-783D-41F5-813A-D3C4CFEE7A8C}"/>
              </a:ext>
            </a:extLst>
          </p:cNvPr>
          <p:cNvSpPr/>
          <p:nvPr/>
        </p:nvSpPr>
        <p:spPr bwMode="auto">
          <a:xfrm>
            <a:off x="682906" y="1360024"/>
            <a:ext cx="11169348" cy="683684"/>
          </a:xfrm>
          <a:prstGeom prst="rect">
            <a:avLst/>
          </a:prstGeom>
          <a:solidFill>
            <a:schemeClr val="bg1">
              <a:lumMod val="9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4A3A3B36-AD31-4234-8C54-2D9AF1012B9B}"/>
              </a:ext>
            </a:extLst>
          </p:cNvPr>
          <p:cNvSpPr/>
          <p:nvPr/>
        </p:nvSpPr>
        <p:spPr bwMode="auto">
          <a:xfrm>
            <a:off x="682906" y="2157541"/>
            <a:ext cx="11169348" cy="683684"/>
          </a:xfrm>
          <a:prstGeom prst="rect">
            <a:avLst/>
          </a:prstGeom>
          <a:solidFill>
            <a:schemeClr val="bg1">
              <a:lumMod val="9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dirty="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DA0AF57B-A327-4A0C-A356-14A37A61633E}"/>
              </a:ext>
            </a:extLst>
          </p:cNvPr>
          <p:cNvSpPr/>
          <p:nvPr/>
        </p:nvSpPr>
        <p:spPr bwMode="auto">
          <a:xfrm>
            <a:off x="682906" y="2947305"/>
            <a:ext cx="11169348" cy="683684"/>
          </a:xfrm>
          <a:prstGeom prst="rect">
            <a:avLst/>
          </a:prstGeom>
          <a:solidFill>
            <a:schemeClr val="bg1">
              <a:lumMod val="9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dirty="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303849A-17B3-4FD2-87FC-432225675558}"/>
              </a:ext>
            </a:extLst>
          </p:cNvPr>
          <p:cNvSpPr/>
          <p:nvPr/>
        </p:nvSpPr>
        <p:spPr bwMode="auto">
          <a:xfrm>
            <a:off x="682906" y="4499882"/>
            <a:ext cx="11169348" cy="683684"/>
          </a:xfrm>
          <a:prstGeom prst="rect">
            <a:avLst/>
          </a:prstGeom>
          <a:solidFill>
            <a:schemeClr val="bg1">
              <a:lumMod val="9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FA64525C-75AB-4481-B71C-4CF5B356AC25}"/>
              </a:ext>
            </a:extLst>
          </p:cNvPr>
          <p:cNvSpPr/>
          <p:nvPr/>
        </p:nvSpPr>
        <p:spPr bwMode="auto">
          <a:xfrm>
            <a:off x="682906" y="3746817"/>
            <a:ext cx="11169348" cy="683684"/>
          </a:xfrm>
          <a:prstGeom prst="rect">
            <a:avLst/>
          </a:prstGeom>
          <a:solidFill>
            <a:schemeClr val="bg1">
              <a:lumMod val="9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E05D4521-E1F9-4D94-8BEE-14B7DF30713C}"/>
              </a:ext>
            </a:extLst>
          </p:cNvPr>
          <p:cNvSpPr/>
          <p:nvPr/>
        </p:nvSpPr>
        <p:spPr bwMode="auto">
          <a:xfrm>
            <a:off x="682905" y="5383313"/>
            <a:ext cx="11169348" cy="683684"/>
          </a:xfrm>
          <a:prstGeom prst="rect">
            <a:avLst/>
          </a:prstGeom>
          <a:solidFill>
            <a:schemeClr val="bg1">
              <a:lumMod val="9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
        <p:nvSpPr>
          <p:cNvPr id="10" name="Arrow: Pentagon 9">
            <a:extLst>
              <a:ext uri="{FF2B5EF4-FFF2-40B4-BE49-F238E27FC236}">
                <a16:creationId xmlns:a16="http://schemas.microsoft.com/office/drawing/2014/main" id="{40A0E9DF-A276-450D-A47E-EF4A832116CF}"/>
              </a:ext>
            </a:extLst>
          </p:cNvPr>
          <p:cNvSpPr/>
          <p:nvPr/>
        </p:nvSpPr>
        <p:spPr bwMode="auto">
          <a:xfrm>
            <a:off x="960582" y="1360024"/>
            <a:ext cx="2422498" cy="683684"/>
          </a:xfrm>
          <a:prstGeom prst="homePlate">
            <a:avLst/>
          </a:prstGeom>
          <a:solidFill>
            <a:srgbClr val="26CAD3"/>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algn="ctr"/>
            <a:r>
              <a:rPr lang="it-IT" sz="1800" b="1" dirty="0">
                <a:solidFill>
                  <a:schemeClr val="bg1">
                    <a:lumMod val="95000"/>
                  </a:schemeClr>
                </a:solidFill>
                <a:latin typeface="+mj-lt"/>
              </a:rPr>
              <a:t>For Domino </a:t>
            </a:r>
          </a:p>
          <a:p>
            <a:pPr algn="ctr"/>
            <a:r>
              <a:rPr lang="it-IT" sz="1800" b="1" err="1">
                <a:solidFill>
                  <a:schemeClr val="bg1">
                    <a:lumMod val="95000"/>
                  </a:schemeClr>
                </a:solidFill>
                <a:latin typeface="+mj-lt"/>
              </a:rPr>
              <a:t>beginners</a:t>
            </a:r>
            <a:endParaRPr lang="it-IT" sz="3200" b="1" err="1">
              <a:solidFill>
                <a:schemeClr val="bg1">
                  <a:lumMod val="95000"/>
                </a:schemeClr>
              </a:solidFill>
              <a:latin typeface="+mj-lt"/>
            </a:endParaRPr>
          </a:p>
        </p:txBody>
      </p:sp>
      <p:sp>
        <p:nvSpPr>
          <p:cNvPr id="11" name="Arrow: Pentagon 10">
            <a:extLst>
              <a:ext uri="{FF2B5EF4-FFF2-40B4-BE49-F238E27FC236}">
                <a16:creationId xmlns:a16="http://schemas.microsoft.com/office/drawing/2014/main" id="{D3DFF614-5A40-412E-9E25-7A610DBD7D7D}"/>
              </a:ext>
            </a:extLst>
          </p:cNvPr>
          <p:cNvSpPr/>
          <p:nvPr/>
        </p:nvSpPr>
        <p:spPr bwMode="auto">
          <a:xfrm>
            <a:off x="960582" y="2155049"/>
            <a:ext cx="2422498" cy="683684"/>
          </a:xfrm>
          <a:prstGeom prst="homePlate">
            <a:avLst/>
          </a:prstGeom>
          <a:solidFill>
            <a:srgbClr val="006A9E"/>
          </a:solidFill>
          <a:ln w="3175" cap="flat" cmpd="sng" algn="ctr">
            <a:noFill/>
            <a:prstDash val="solid"/>
            <a:miter lim="800000"/>
            <a:headEnd type="none" w="sm" len="sm"/>
            <a:tailEnd type="triangl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it-IT" sz="1800" b="1" dirty="0">
                <a:solidFill>
                  <a:schemeClr val="bg1">
                    <a:lumMod val="95000"/>
                  </a:schemeClr>
                </a:solidFill>
                <a:latin typeface="+mj-lt"/>
              </a:rPr>
              <a:t>Set-</a:t>
            </a:r>
            <a:r>
              <a:rPr lang="it-IT" sz="1800" b="1" err="1">
                <a:solidFill>
                  <a:schemeClr val="bg1">
                    <a:lumMod val="95000"/>
                  </a:schemeClr>
                </a:solidFill>
                <a:latin typeface="+mj-lt"/>
              </a:rPr>
              <a:t>based</a:t>
            </a:r>
          </a:p>
          <a:p>
            <a:pPr algn="ctr"/>
            <a:r>
              <a:rPr lang="it-IT" sz="1800" b="1" dirty="0">
                <a:solidFill>
                  <a:schemeClr val="bg1">
                    <a:lumMod val="95000"/>
                  </a:schemeClr>
                </a:solidFill>
                <a:latin typeface="+mj-lt"/>
              </a:rPr>
              <a:t>processing</a:t>
            </a:r>
          </a:p>
        </p:txBody>
      </p:sp>
      <p:sp>
        <p:nvSpPr>
          <p:cNvPr id="12" name="Arrow: Pentagon 11">
            <a:extLst>
              <a:ext uri="{FF2B5EF4-FFF2-40B4-BE49-F238E27FC236}">
                <a16:creationId xmlns:a16="http://schemas.microsoft.com/office/drawing/2014/main" id="{85F0FDDC-A9C5-43EF-8EDD-6F4BC3A3B92B}"/>
              </a:ext>
            </a:extLst>
          </p:cNvPr>
          <p:cNvSpPr/>
          <p:nvPr/>
        </p:nvSpPr>
        <p:spPr bwMode="auto">
          <a:xfrm>
            <a:off x="960582" y="2950074"/>
            <a:ext cx="2422498" cy="683684"/>
          </a:xfrm>
          <a:prstGeom prst="homePlate">
            <a:avLst/>
          </a:prstGeom>
          <a:solidFill>
            <a:srgbClr val="26CAD3"/>
          </a:solidFill>
          <a:ln w="3175" cap="flat" cmpd="sng" algn="ctr">
            <a:noFill/>
            <a:prstDash val="solid"/>
            <a:miter lim="800000"/>
            <a:headEnd type="none" w="sm" len="sm"/>
            <a:tailEnd type="triangl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it-IT" sz="1800" b="1" dirty="0">
                <a:solidFill>
                  <a:schemeClr val="bg1">
                    <a:lumMod val="95000"/>
                  </a:schemeClr>
                </a:solidFill>
                <a:latin typeface="+mj-lt"/>
              </a:rPr>
              <a:t>Programming </a:t>
            </a:r>
          </a:p>
          <a:p>
            <a:pPr algn="ctr"/>
            <a:r>
              <a:rPr lang="it-IT" sz="1800" b="1" dirty="0">
                <a:solidFill>
                  <a:schemeClr val="bg1">
                    <a:lumMod val="95000"/>
                  </a:schemeClr>
                </a:solidFill>
                <a:latin typeface="+mj-lt"/>
              </a:rPr>
              <a:t>power</a:t>
            </a:r>
          </a:p>
        </p:txBody>
      </p:sp>
      <p:sp>
        <p:nvSpPr>
          <p:cNvPr id="13" name="Arrow: Pentagon 12">
            <a:extLst>
              <a:ext uri="{FF2B5EF4-FFF2-40B4-BE49-F238E27FC236}">
                <a16:creationId xmlns:a16="http://schemas.microsoft.com/office/drawing/2014/main" id="{C31C5B9B-8690-446A-A9F7-FD685163A03E}"/>
              </a:ext>
            </a:extLst>
          </p:cNvPr>
          <p:cNvSpPr/>
          <p:nvPr/>
        </p:nvSpPr>
        <p:spPr bwMode="auto">
          <a:xfrm>
            <a:off x="960582" y="3745099"/>
            <a:ext cx="2422498" cy="683684"/>
          </a:xfrm>
          <a:prstGeom prst="homePlate">
            <a:avLst/>
          </a:prstGeom>
          <a:solidFill>
            <a:srgbClr val="006A9E"/>
          </a:solidFill>
          <a:ln w="3175" cap="flat" cmpd="sng" algn="ctr">
            <a:noFill/>
            <a:prstDash val="solid"/>
            <a:miter lim="800000"/>
            <a:headEnd type="none" w="sm" len="sm"/>
            <a:tailEnd type="triangl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it-IT" sz="1800" b="1" dirty="0">
                <a:solidFill>
                  <a:schemeClr val="bg1">
                    <a:lumMod val="95000"/>
                  </a:schemeClr>
                </a:solidFill>
                <a:latin typeface="+mj-lt"/>
              </a:rPr>
              <a:t>High performance</a:t>
            </a:r>
          </a:p>
        </p:txBody>
      </p:sp>
      <p:sp>
        <p:nvSpPr>
          <p:cNvPr id="14" name="Arrow: Pentagon 13">
            <a:extLst>
              <a:ext uri="{FF2B5EF4-FFF2-40B4-BE49-F238E27FC236}">
                <a16:creationId xmlns:a16="http://schemas.microsoft.com/office/drawing/2014/main" id="{EBC81E3B-C325-46CC-A2EF-7DA3946FA46A}"/>
              </a:ext>
            </a:extLst>
          </p:cNvPr>
          <p:cNvSpPr/>
          <p:nvPr/>
        </p:nvSpPr>
        <p:spPr bwMode="auto">
          <a:xfrm>
            <a:off x="960582" y="4496259"/>
            <a:ext cx="2422498" cy="683684"/>
          </a:xfrm>
          <a:prstGeom prst="homePlate">
            <a:avLst/>
          </a:prstGeom>
          <a:solidFill>
            <a:srgbClr val="26CAD3"/>
          </a:solidFill>
          <a:ln w="3175" cap="flat" cmpd="sng" algn="ctr">
            <a:noFill/>
            <a:prstDash val="solid"/>
            <a:miter lim="800000"/>
            <a:headEnd type="none" w="sm" len="sm"/>
            <a:tailEnd type="triangl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it-IT" sz="1800" b="1" err="1">
                <a:solidFill>
                  <a:schemeClr val="bg1">
                    <a:lumMod val="95000"/>
                  </a:schemeClr>
                </a:solidFill>
                <a:latin typeface="+mj-lt"/>
              </a:rPr>
              <a:t>Guards</a:t>
            </a:r>
            <a:r>
              <a:rPr lang="it-IT" sz="1800" b="1" dirty="0">
                <a:solidFill>
                  <a:schemeClr val="bg1">
                    <a:lumMod val="95000"/>
                  </a:schemeClr>
                </a:solidFill>
                <a:latin typeface="+mj-lt"/>
              </a:rPr>
              <a:t> </a:t>
            </a:r>
            <a:r>
              <a:rPr lang="it-IT" sz="1800" b="1" err="1">
                <a:solidFill>
                  <a:schemeClr val="bg1">
                    <a:lumMod val="95000"/>
                  </a:schemeClr>
                </a:solidFill>
                <a:latin typeface="+mj-lt"/>
              </a:rPr>
              <a:t>investment</a:t>
            </a:r>
          </a:p>
        </p:txBody>
      </p:sp>
      <p:sp>
        <p:nvSpPr>
          <p:cNvPr id="15" name="Arrow: Pentagon 14">
            <a:extLst>
              <a:ext uri="{FF2B5EF4-FFF2-40B4-BE49-F238E27FC236}">
                <a16:creationId xmlns:a16="http://schemas.microsoft.com/office/drawing/2014/main" id="{98E81999-485E-4558-BAF4-75E1FAEFE6B7}"/>
              </a:ext>
            </a:extLst>
          </p:cNvPr>
          <p:cNvSpPr/>
          <p:nvPr/>
        </p:nvSpPr>
        <p:spPr bwMode="auto">
          <a:xfrm>
            <a:off x="960582" y="5379080"/>
            <a:ext cx="2422498" cy="683684"/>
          </a:xfrm>
          <a:prstGeom prst="homePlate">
            <a:avLst/>
          </a:prstGeom>
          <a:solidFill>
            <a:srgbClr val="006A9E"/>
          </a:solidFill>
          <a:ln w="3175" cap="flat" cmpd="sng" algn="ctr">
            <a:noFill/>
            <a:prstDash val="solid"/>
            <a:miter lim="800000"/>
            <a:headEnd type="none" w="sm" len="sm"/>
            <a:tailEnd type="triangl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it-IT" sz="1800" b="1" dirty="0">
                <a:solidFill>
                  <a:schemeClr val="bg1">
                    <a:lumMod val="95000"/>
                  </a:schemeClr>
                </a:solidFill>
                <a:latin typeface="+mj-lt"/>
              </a:rPr>
              <a:t>Domino </a:t>
            </a:r>
            <a:r>
              <a:rPr lang="it-IT" sz="1800" b="1" err="1">
                <a:solidFill>
                  <a:schemeClr val="bg1">
                    <a:lumMod val="95000"/>
                  </a:schemeClr>
                </a:solidFill>
                <a:latin typeface="+mj-lt"/>
              </a:rPr>
              <a:t>centric</a:t>
            </a:r>
          </a:p>
        </p:txBody>
      </p:sp>
      <p:sp>
        <p:nvSpPr>
          <p:cNvPr id="29" name="Rectangle 28">
            <a:extLst>
              <a:ext uri="{FF2B5EF4-FFF2-40B4-BE49-F238E27FC236}">
                <a16:creationId xmlns:a16="http://schemas.microsoft.com/office/drawing/2014/main" id="{EA6F1516-D146-472C-AEB0-9C1A2DDB6AA3}"/>
              </a:ext>
            </a:extLst>
          </p:cNvPr>
          <p:cNvSpPr/>
          <p:nvPr/>
        </p:nvSpPr>
        <p:spPr>
          <a:xfrm>
            <a:off x="3851226" y="1446605"/>
            <a:ext cx="7259782" cy="518091"/>
          </a:xfrm>
          <a:prstGeom prst="rect">
            <a:avLst/>
          </a:prstGeom>
        </p:spPr>
        <p:txBody>
          <a:bodyPr wrap="square">
            <a:spAutoFit/>
          </a:bodyPr>
          <a:lstStyle/>
          <a:p>
            <a:pPr marL="285750" indent="-285750">
              <a:spcBef>
                <a:spcPts val="200"/>
              </a:spcBef>
              <a:buFont typeface="Wingdings 3" panose="05040102010807070707" pitchFamily="18" charset="2"/>
              <a:buChar char="}"/>
            </a:pPr>
            <a:r>
              <a:rPr lang="en-IN" sz="1300" dirty="0">
                <a:latin typeface="+mn-lt"/>
              </a:rPr>
              <a:t>Database context-free searching – no deep design knowledge required</a:t>
            </a:r>
          </a:p>
          <a:p>
            <a:pPr marL="285750" indent="-285750">
              <a:spcBef>
                <a:spcPts val="200"/>
              </a:spcBef>
              <a:buFont typeface="Wingdings 3" panose="05040102010807070707" pitchFamily="18" charset="2"/>
              <a:buChar char="}"/>
            </a:pPr>
            <a:r>
              <a:rPr lang="it-IT" sz="1300" err="1">
                <a:latin typeface="+mj-lt"/>
              </a:rPr>
              <a:t>Built</a:t>
            </a:r>
            <a:r>
              <a:rPr lang="it-IT" sz="1300" dirty="0">
                <a:latin typeface="+mj-lt"/>
              </a:rPr>
              <a:t> with node.js </a:t>
            </a:r>
            <a:r>
              <a:rPr lang="it-IT" sz="1300" err="1">
                <a:latin typeface="+mj-lt"/>
              </a:rPr>
              <a:t>as</a:t>
            </a:r>
            <a:r>
              <a:rPr lang="it-IT" sz="1300" dirty="0">
                <a:latin typeface="+mj-lt"/>
              </a:rPr>
              <a:t> target </a:t>
            </a:r>
            <a:r>
              <a:rPr lang="it-IT" sz="1300" err="1">
                <a:latin typeface="+mj-lt"/>
              </a:rPr>
              <a:t>environment</a:t>
            </a:r>
            <a:r>
              <a:rPr lang="it-IT" sz="1300" dirty="0">
                <a:latin typeface="+mj-lt"/>
              </a:rPr>
              <a:t> and </a:t>
            </a:r>
            <a:r>
              <a:rPr lang="it-IT" sz="1300" err="1">
                <a:latin typeface="+mj-lt"/>
              </a:rPr>
              <a:t>programming</a:t>
            </a:r>
            <a:r>
              <a:rPr lang="it-IT" sz="1300" dirty="0">
                <a:latin typeface="+mj-lt"/>
              </a:rPr>
              <a:t> model</a:t>
            </a:r>
          </a:p>
        </p:txBody>
      </p:sp>
      <p:sp>
        <p:nvSpPr>
          <p:cNvPr id="31" name="Rectangle 30">
            <a:extLst>
              <a:ext uri="{FF2B5EF4-FFF2-40B4-BE49-F238E27FC236}">
                <a16:creationId xmlns:a16="http://schemas.microsoft.com/office/drawing/2014/main" id="{1CA0ECAD-74EC-4AE4-8D16-7B3CECFCA8C6}"/>
              </a:ext>
            </a:extLst>
          </p:cNvPr>
          <p:cNvSpPr/>
          <p:nvPr/>
        </p:nvSpPr>
        <p:spPr>
          <a:xfrm>
            <a:off x="3855752" y="2926760"/>
            <a:ext cx="7259782" cy="743793"/>
          </a:xfrm>
          <a:prstGeom prst="rect">
            <a:avLst/>
          </a:prstGeom>
        </p:spPr>
        <p:txBody>
          <a:bodyPr wrap="square">
            <a:spAutoFit/>
          </a:bodyPr>
          <a:lstStyle/>
          <a:p>
            <a:pPr marL="285750" indent="-285750">
              <a:spcBef>
                <a:spcPts val="200"/>
              </a:spcBef>
              <a:buFont typeface="Wingdings 3" panose="05040102010807070707" pitchFamily="18" charset="2"/>
              <a:buChar char="}"/>
            </a:pPr>
            <a:r>
              <a:rPr lang="en-US" sz="1300" dirty="0">
                <a:latin typeface="+mn-lt"/>
              </a:rPr>
              <a:t>Full support for </a:t>
            </a:r>
            <a:r>
              <a:rPr lang="en-US" sz="1300" dirty="0" err="1">
                <a:latin typeface="+mn-lt"/>
              </a:rPr>
              <a:t>boolean</a:t>
            </a:r>
            <a:r>
              <a:rPr lang="en-US" sz="1300" dirty="0">
                <a:latin typeface="+mn-lt"/>
              </a:rPr>
              <a:t> processing - AND, OR, NOT</a:t>
            </a:r>
            <a:endParaRPr lang="it-IT" sz="1300" b="1" dirty="0">
              <a:latin typeface="+mn-lt"/>
            </a:endParaRPr>
          </a:p>
          <a:p>
            <a:pPr marL="285750" indent="-285750">
              <a:spcBef>
                <a:spcPts val="200"/>
              </a:spcBef>
              <a:buFont typeface="Wingdings 3" panose="05040102010807070707" pitchFamily="18" charset="2"/>
              <a:buChar char="}"/>
            </a:pPr>
            <a:r>
              <a:rPr lang="it-IT" sz="1300" dirty="0">
                <a:latin typeface="+mj-lt"/>
              </a:rPr>
              <a:t>Concise </a:t>
            </a:r>
            <a:r>
              <a:rPr lang="it-IT" sz="1300" err="1">
                <a:latin typeface="+mj-lt"/>
              </a:rPr>
              <a:t>shorthand</a:t>
            </a:r>
            <a:r>
              <a:rPr lang="it-IT" sz="1300" dirty="0">
                <a:latin typeface="+mj-lt"/>
              </a:rPr>
              <a:t> </a:t>
            </a:r>
            <a:r>
              <a:rPr lang="it-IT" sz="1300" err="1">
                <a:latin typeface="+mj-lt"/>
              </a:rPr>
              <a:t>accomplishing</a:t>
            </a:r>
            <a:r>
              <a:rPr lang="it-IT" sz="1300" dirty="0">
                <a:latin typeface="+mj-lt"/>
              </a:rPr>
              <a:t> </a:t>
            </a:r>
            <a:r>
              <a:rPr lang="it-IT" sz="1300" err="1">
                <a:latin typeface="+mj-lt"/>
              </a:rPr>
              <a:t>complex</a:t>
            </a:r>
            <a:r>
              <a:rPr lang="it-IT" sz="1300" dirty="0">
                <a:latin typeface="+mj-lt"/>
              </a:rPr>
              <a:t> and </a:t>
            </a:r>
            <a:r>
              <a:rPr lang="it-IT" sz="1300" err="1">
                <a:latin typeface="+mj-lt"/>
              </a:rPr>
              <a:t>detailed</a:t>
            </a:r>
            <a:r>
              <a:rPr lang="it-IT" sz="1300" dirty="0">
                <a:latin typeface="+mj-lt"/>
              </a:rPr>
              <a:t> </a:t>
            </a:r>
            <a:r>
              <a:rPr lang="it-IT" sz="1300" err="1">
                <a:latin typeface="+mj-lt"/>
              </a:rPr>
              <a:t>find</a:t>
            </a:r>
            <a:r>
              <a:rPr lang="it-IT" sz="1300" dirty="0">
                <a:latin typeface="+mj-lt"/>
              </a:rPr>
              <a:t> </a:t>
            </a:r>
            <a:r>
              <a:rPr lang="it-IT" sz="1300" err="1">
                <a:latin typeface="+mj-lt"/>
              </a:rPr>
              <a:t>operations</a:t>
            </a:r>
          </a:p>
          <a:p>
            <a:pPr marL="285750" indent="-285750">
              <a:spcBef>
                <a:spcPts val="200"/>
              </a:spcBef>
              <a:buFont typeface="Wingdings 3" panose="05040102010807070707" pitchFamily="18" charset="2"/>
              <a:buChar char="}"/>
            </a:pPr>
            <a:r>
              <a:rPr lang="it-IT" sz="1300" dirty="0">
                <a:latin typeface="+mj-lt"/>
              </a:rPr>
              <a:t>Simple to </a:t>
            </a:r>
            <a:r>
              <a:rPr lang="it-IT" sz="1300" err="1">
                <a:latin typeface="+mj-lt"/>
              </a:rPr>
              <a:t>read</a:t>
            </a:r>
            <a:r>
              <a:rPr lang="it-IT" sz="1300" dirty="0">
                <a:latin typeface="+mj-lt"/>
              </a:rPr>
              <a:t> EXPLAIN output to show </a:t>
            </a:r>
            <a:r>
              <a:rPr lang="it-IT" sz="1300" err="1">
                <a:latin typeface="+mj-lt"/>
              </a:rPr>
              <a:t>how</a:t>
            </a:r>
            <a:r>
              <a:rPr lang="it-IT" sz="1300" dirty="0">
                <a:latin typeface="+mj-lt"/>
              </a:rPr>
              <a:t> to </a:t>
            </a:r>
            <a:r>
              <a:rPr lang="it-IT" sz="1300" err="1">
                <a:latin typeface="+mj-lt"/>
              </a:rPr>
              <a:t>optimize</a:t>
            </a:r>
          </a:p>
        </p:txBody>
      </p:sp>
      <p:sp>
        <p:nvSpPr>
          <p:cNvPr id="33" name="Rectangle 32">
            <a:extLst>
              <a:ext uri="{FF2B5EF4-FFF2-40B4-BE49-F238E27FC236}">
                <a16:creationId xmlns:a16="http://schemas.microsoft.com/office/drawing/2014/main" id="{1DA8558A-17E0-4F2C-813A-842C7BF89640}"/>
              </a:ext>
            </a:extLst>
          </p:cNvPr>
          <p:cNvSpPr/>
          <p:nvPr/>
        </p:nvSpPr>
        <p:spPr>
          <a:xfrm>
            <a:off x="3851226" y="4509154"/>
            <a:ext cx="7259782" cy="743793"/>
          </a:xfrm>
          <a:prstGeom prst="rect">
            <a:avLst/>
          </a:prstGeom>
        </p:spPr>
        <p:txBody>
          <a:bodyPr wrap="square" anchor="t">
            <a:spAutoFit/>
          </a:bodyPr>
          <a:lstStyle/>
          <a:p>
            <a:pPr marL="285750" indent="-285750">
              <a:spcBef>
                <a:spcPts val="200"/>
              </a:spcBef>
              <a:buFont typeface="Wingdings 3" panose="05040102010807070707" pitchFamily="18" charset="2"/>
              <a:buChar char="}"/>
            </a:pPr>
            <a:r>
              <a:rPr lang="en-US" sz="1300" dirty="0">
                <a:latin typeface="+mn-lt"/>
              </a:rPr>
              <a:t>Runs in Java, </a:t>
            </a:r>
            <a:r>
              <a:rPr lang="en-US" sz="1300" dirty="0" err="1">
                <a:latin typeface="+mn-lt"/>
              </a:rPr>
              <a:t>Lotusscript</a:t>
            </a:r>
            <a:r>
              <a:rPr lang="en-US" sz="1300" dirty="0">
                <a:latin typeface="+mn-lt"/>
              </a:rPr>
              <a:t>, node.js or command line</a:t>
            </a:r>
            <a:endParaRPr lang="en-US" sz="1300" dirty="0">
              <a:latin typeface="+mn-lt"/>
              <a:cs typeface="Calibri"/>
            </a:endParaRPr>
          </a:p>
          <a:p>
            <a:pPr marL="285750" indent="-285750">
              <a:spcBef>
                <a:spcPts val="200"/>
              </a:spcBef>
              <a:buFont typeface="Wingdings 3" panose="05040102010807070707" pitchFamily="18" charset="2"/>
              <a:buChar char="}"/>
            </a:pPr>
            <a:r>
              <a:rPr lang="en-IN" sz="1300" dirty="0">
                <a:latin typeface="+mn-lt"/>
              </a:rPr>
              <a:t>Perfect fit into Domino backend </a:t>
            </a:r>
            <a:r>
              <a:rPr lang="en-IN" sz="1300" dirty="0" err="1">
                <a:latin typeface="+mn-lt"/>
              </a:rPr>
              <a:t>DocumentCollection</a:t>
            </a:r>
            <a:r>
              <a:rPr lang="en-IN" sz="1300" dirty="0">
                <a:latin typeface="+mn-lt"/>
              </a:rPr>
              <a:t> object</a:t>
            </a:r>
          </a:p>
          <a:p>
            <a:pPr marL="285750" indent="-285750">
              <a:spcBef>
                <a:spcPts val="200"/>
              </a:spcBef>
              <a:buFont typeface="Wingdings 3" panose="05040102010807070707" pitchFamily="18" charset="2"/>
              <a:buChar char="}"/>
            </a:pPr>
            <a:r>
              <a:rPr lang="en-US" sz="1300" dirty="0">
                <a:latin typeface="+mn-lt"/>
                <a:cs typeface="Calibri"/>
              </a:rPr>
              <a:t>Provides remediation from SQL Injection security exposure (10.0.1)</a:t>
            </a:r>
            <a:endParaRPr lang="en-IN" sz="1300" dirty="0">
              <a:latin typeface="+mn-lt"/>
              <a:cs typeface="Calibri"/>
            </a:endParaRPr>
          </a:p>
        </p:txBody>
      </p:sp>
      <p:sp>
        <p:nvSpPr>
          <p:cNvPr id="34" name="Rectangle 33">
            <a:extLst>
              <a:ext uri="{FF2B5EF4-FFF2-40B4-BE49-F238E27FC236}">
                <a16:creationId xmlns:a16="http://schemas.microsoft.com/office/drawing/2014/main" id="{FE9EEC15-D053-4D27-98EA-D85064E0F243}"/>
              </a:ext>
            </a:extLst>
          </p:cNvPr>
          <p:cNvSpPr/>
          <p:nvPr/>
        </p:nvSpPr>
        <p:spPr>
          <a:xfrm>
            <a:off x="3851226" y="5366082"/>
            <a:ext cx="7259782" cy="743793"/>
          </a:xfrm>
          <a:prstGeom prst="rect">
            <a:avLst/>
          </a:prstGeom>
        </p:spPr>
        <p:txBody>
          <a:bodyPr wrap="square">
            <a:spAutoFit/>
          </a:bodyPr>
          <a:lstStyle/>
          <a:p>
            <a:pPr marL="285750" indent="-285750">
              <a:spcBef>
                <a:spcPts val="200"/>
              </a:spcBef>
              <a:buFont typeface="Wingdings 3" panose="05040102010807070707" pitchFamily="18" charset="2"/>
              <a:buChar char="}"/>
            </a:pPr>
            <a:r>
              <a:rPr lang="en-US" sz="1300" dirty="0">
                <a:latin typeface="+mn-lt"/>
              </a:rPr>
              <a:t>All documents in existing or new Views or Folders can be ANDed, </a:t>
            </a:r>
            <a:r>
              <a:rPr lang="en-US" sz="1300" dirty="0" err="1">
                <a:latin typeface="+mn-lt"/>
              </a:rPr>
              <a:t>ORed</a:t>
            </a:r>
            <a:endParaRPr lang="en-US" sz="1300" dirty="0">
              <a:latin typeface="+mn-lt"/>
            </a:endParaRPr>
          </a:p>
          <a:p>
            <a:pPr marL="285750" indent="-285750">
              <a:spcBef>
                <a:spcPts val="200"/>
              </a:spcBef>
              <a:buFont typeface="Wingdings 3" panose="05040102010807070707" pitchFamily="18" charset="2"/>
              <a:buChar char="}"/>
            </a:pPr>
            <a:r>
              <a:rPr lang="en-US" sz="1300" dirty="0">
                <a:latin typeface="+mn-lt"/>
              </a:rPr>
              <a:t>View/Folder column values (utilizing all existing design)</a:t>
            </a:r>
          </a:p>
          <a:p>
            <a:pPr marL="285750" indent="-285750">
              <a:spcBef>
                <a:spcPts val="200"/>
              </a:spcBef>
              <a:buFont typeface="Wingdings 3" panose="05040102010807070707" pitchFamily="18" charset="2"/>
              <a:buChar char="}"/>
            </a:pPr>
            <a:r>
              <a:rPr lang="en-IN" sz="1300" dirty="0">
                <a:latin typeface="+mn-lt"/>
              </a:rPr>
              <a:t>@</a:t>
            </a:r>
            <a:r>
              <a:rPr lang="en-IN" sz="1300" dirty="0" err="1">
                <a:latin typeface="+mn-lt"/>
              </a:rPr>
              <a:t>ModifiedInThisFile</a:t>
            </a:r>
            <a:r>
              <a:rPr lang="en-IN" sz="1300" dirty="0">
                <a:latin typeface="+mn-lt"/>
              </a:rPr>
              <a:t>, @</a:t>
            </a:r>
            <a:r>
              <a:rPr lang="en-IN" sz="1300" dirty="0" err="1">
                <a:latin typeface="+mn-lt"/>
              </a:rPr>
              <a:t>DocumentUniqueID</a:t>
            </a:r>
            <a:r>
              <a:rPr lang="en-IN" sz="1300" dirty="0">
                <a:latin typeface="+mn-lt"/>
              </a:rPr>
              <a:t>, @Created support</a:t>
            </a:r>
            <a:endParaRPr lang="it-IT" sz="1300" b="1" dirty="0">
              <a:latin typeface="+mn-lt"/>
            </a:endParaRPr>
          </a:p>
        </p:txBody>
      </p:sp>
      <p:sp>
        <p:nvSpPr>
          <p:cNvPr id="43" name="Rectangle 42">
            <a:extLst>
              <a:ext uri="{FF2B5EF4-FFF2-40B4-BE49-F238E27FC236}">
                <a16:creationId xmlns:a16="http://schemas.microsoft.com/office/drawing/2014/main" id="{01E2B367-E98A-4828-9256-8A56A559B68E}"/>
              </a:ext>
            </a:extLst>
          </p:cNvPr>
          <p:cNvSpPr/>
          <p:nvPr/>
        </p:nvSpPr>
        <p:spPr>
          <a:xfrm>
            <a:off x="3851226" y="3745099"/>
            <a:ext cx="7259782" cy="743793"/>
          </a:xfrm>
          <a:prstGeom prst="rect">
            <a:avLst/>
          </a:prstGeom>
        </p:spPr>
        <p:txBody>
          <a:bodyPr wrap="square">
            <a:spAutoFit/>
          </a:bodyPr>
          <a:lstStyle/>
          <a:p>
            <a:pPr marL="285750" indent="-285750">
              <a:spcBef>
                <a:spcPts val="200"/>
              </a:spcBef>
              <a:buFont typeface="Wingdings 3" panose="05040102010807070707" pitchFamily="18" charset="2"/>
              <a:buChar char="}"/>
            </a:pPr>
            <a:r>
              <a:rPr lang="en-US" sz="1300" dirty="0">
                <a:latin typeface="+mn-lt"/>
              </a:rPr>
              <a:t>Automatically finds view columns to use to satisfy query terms</a:t>
            </a:r>
          </a:p>
          <a:p>
            <a:pPr marL="285750" indent="-285750">
              <a:spcBef>
                <a:spcPts val="200"/>
              </a:spcBef>
              <a:buFont typeface="Wingdings 3" panose="05040102010807070707" pitchFamily="18" charset="2"/>
              <a:buChar char="}"/>
            </a:pPr>
            <a:r>
              <a:rPr lang="en-US" sz="1300" dirty="0">
                <a:latin typeface="+mn-lt"/>
              </a:rPr>
              <a:t>Partial results injected into child and sibling processing for smart, optimal atomic search operations</a:t>
            </a:r>
          </a:p>
          <a:p>
            <a:pPr marL="285750" indent="-285750">
              <a:spcBef>
                <a:spcPts val="200"/>
              </a:spcBef>
              <a:buFont typeface="Wingdings 3" panose="05040102010807070707" pitchFamily="18" charset="2"/>
              <a:buChar char="}"/>
            </a:pPr>
            <a:r>
              <a:rPr lang="it-IT" sz="1300" dirty="0">
                <a:latin typeface="+mn-lt"/>
              </a:rPr>
              <a:t>Limit </a:t>
            </a:r>
            <a:r>
              <a:rPr lang="it-IT" sz="1300" err="1">
                <a:latin typeface="+mn-lt"/>
              </a:rPr>
              <a:t>values</a:t>
            </a:r>
            <a:r>
              <a:rPr lang="it-IT" sz="1300" dirty="0">
                <a:latin typeface="+mn-lt"/>
              </a:rPr>
              <a:t> in the API to control </a:t>
            </a:r>
            <a:r>
              <a:rPr lang="it-IT" sz="1300" err="1">
                <a:latin typeface="+mn-lt"/>
              </a:rPr>
              <a:t>runaway</a:t>
            </a:r>
            <a:r>
              <a:rPr lang="it-IT" sz="1300" dirty="0">
                <a:latin typeface="+mn-lt"/>
              </a:rPr>
              <a:t> </a:t>
            </a:r>
            <a:r>
              <a:rPr lang="it-IT" sz="1300" err="1">
                <a:latin typeface="+mn-lt"/>
              </a:rPr>
              <a:t>queries</a:t>
            </a:r>
            <a:r>
              <a:rPr lang="it-IT" sz="1300" dirty="0">
                <a:latin typeface="+mn-lt"/>
              </a:rPr>
              <a:t> </a:t>
            </a:r>
          </a:p>
        </p:txBody>
      </p:sp>
      <p:sp>
        <p:nvSpPr>
          <p:cNvPr id="46" name="Rectangle 45">
            <a:extLst>
              <a:ext uri="{FF2B5EF4-FFF2-40B4-BE49-F238E27FC236}">
                <a16:creationId xmlns:a16="http://schemas.microsoft.com/office/drawing/2014/main" id="{88D1E800-29B1-4487-97B4-DA3727E8A00F}"/>
              </a:ext>
            </a:extLst>
          </p:cNvPr>
          <p:cNvSpPr/>
          <p:nvPr/>
        </p:nvSpPr>
        <p:spPr>
          <a:xfrm>
            <a:off x="3851226" y="2235348"/>
            <a:ext cx="7259782" cy="518091"/>
          </a:xfrm>
          <a:prstGeom prst="rect">
            <a:avLst/>
          </a:prstGeom>
        </p:spPr>
        <p:txBody>
          <a:bodyPr wrap="square">
            <a:spAutoFit/>
          </a:bodyPr>
          <a:lstStyle/>
          <a:p>
            <a:pPr marL="285750" indent="-285750">
              <a:spcBef>
                <a:spcPts val="200"/>
              </a:spcBef>
              <a:buFont typeface="Wingdings 3" panose="05040102010807070707" pitchFamily="18" charset="2"/>
              <a:buChar char="}"/>
            </a:pPr>
            <a:r>
              <a:rPr lang="it-IT" sz="1300" dirty="0">
                <a:latin typeface="+mj-lt"/>
              </a:rPr>
              <a:t>Simple </a:t>
            </a:r>
            <a:r>
              <a:rPr lang="it-IT" sz="1300" err="1">
                <a:latin typeface="+mj-lt"/>
              </a:rPr>
              <a:t>yet</a:t>
            </a:r>
            <a:r>
              <a:rPr lang="it-IT" sz="1300" dirty="0">
                <a:latin typeface="+mj-lt"/>
              </a:rPr>
              <a:t> </a:t>
            </a:r>
            <a:r>
              <a:rPr lang="it-IT" sz="1300" err="1">
                <a:latin typeface="+mj-lt"/>
              </a:rPr>
              <a:t>powerful</a:t>
            </a:r>
            <a:r>
              <a:rPr lang="it-IT" sz="1300" dirty="0">
                <a:latin typeface="+mj-lt"/>
              </a:rPr>
              <a:t> bulk-</a:t>
            </a:r>
            <a:r>
              <a:rPr lang="it-IT" sz="1300" err="1">
                <a:latin typeface="+mj-lt"/>
              </a:rPr>
              <a:t>operations</a:t>
            </a:r>
            <a:r>
              <a:rPr lang="it-IT" sz="1300" dirty="0">
                <a:latin typeface="+mj-lt"/>
              </a:rPr>
              <a:t> support</a:t>
            </a:r>
          </a:p>
          <a:p>
            <a:pPr marL="285750" indent="-285750">
              <a:spcBef>
                <a:spcPts val="200"/>
              </a:spcBef>
              <a:buFont typeface="Wingdings 3" panose="05040102010807070707" pitchFamily="18" charset="2"/>
              <a:buChar char="}"/>
            </a:pPr>
            <a:r>
              <a:rPr lang="it-IT" sz="1300" dirty="0">
                <a:latin typeface="+mj-lt"/>
              </a:rPr>
              <a:t>No </a:t>
            </a:r>
            <a:r>
              <a:rPr lang="it-IT" sz="1300" err="1">
                <a:latin typeface="+mj-lt"/>
              </a:rPr>
              <a:t>need</a:t>
            </a:r>
            <a:r>
              <a:rPr lang="it-IT" sz="1300" dirty="0">
                <a:latin typeface="+mj-lt"/>
              </a:rPr>
              <a:t> to code </a:t>
            </a:r>
            <a:r>
              <a:rPr lang="it-IT" sz="1300" err="1">
                <a:latin typeface="+mj-lt"/>
              </a:rPr>
              <a:t>loops</a:t>
            </a:r>
            <a:r>
              <a:rPr lang="it-IT" sz="1300" dirty="0">
                <a:latin typeface="+mj-lt"/>
              </a:rPr>
              <a:t> or do </a:t>
            </a:r>
            <a:r>
              <a:rPr lang="it-IT" sz="1300" err="1">
                <a:latin typeface="+mj-lt"/>
              </a:rPr>
              <a:t>document</a:t>
            </a:r>
            <a:r>
              <a:rPr lang="it-IT" sz="1300" dirty="0">
                <a:latin typeface="+mj-lt"/>
              </a:rPr>
              <a:t>-</a:t>
            </a:r>
            <a:r>
              <a:rPr lang="it-IT" sz="1300" err="1">
                <a:latin typeface="+mj-lt"/>
              </a:rPr>
              <a:t>at</a:t>
            </a:r>
            <a:r>
              <a:rPr lang="it-IT" sz="1300" dirty="0">
                <a:latin typeface="+mj-lt"/>
              </a:rPr>
              <a:t>-a-time processing</a:t>
            </a:r>
          </a:p>
        </p:txBody>
      </p:sp>
    </p:spTree>
    <p:extLst>
      <p:ext uri="{BB962C8B-B14F-4D97-AF65-F5344CB8AC3E}">
        <p14:creationId xmlns:p14="http://schemas.microsoft.com/office/powerpoint/2010/main" val="111358185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LotusScript</a:t>
            </a:r>
            <a:r>
              <a:rPr lang="en-US" dirty="0"/>
              <a:t> Extensions </a:t>
            </a:r>
            <a:r>
              <a:rPr lang="mr-IN" dirty="0"/>
              <a:t>–</a:t>
            </a:r>
            <a:r>
              <a:rPr lang="en-US" dirty="0"/>
              <a:t> HTTP and Mobile SDK</a:t>
            </a:r>
          </a:p>
        </p:txBody>
      </p:sp>
      <p:sp>
        <p:nvSpPr>
          <p:cNvPr id="3" name="Content Placeholder 2"/>
          <p:cNvSpPr>
            <a:spLocks noGrp="1"/>
          </p:cNvSpPr>
          <p:nvPr>
            <p:ph idx="1"/>
          </p:nvPr>
        </p:nvSpPr>
        <p:spPr/>
        <p:txBody>
          <a:bodyPr/>
          <a:lstStyle/>
          <a:p>
            <a:pPr marL="339090" lvl="1" indent="0">
              <a:buNone/>
            </a:pPr>
            <a:r>
              <a:rPr lang="en-US" dirty="0">
                <a:cs typeface="Calibri"/>
              </a:rPr>
              <a:t>New </a:t>
            </a:r>
            <a:r>
              <a:rPr lang="en-US" dirty="0" err="1">
                <a:cs typeface="Calibri"/>
              </a:rPr>
              <a:t>Lotusscript</a:t>
            </a:r>
            <a:r>
              <a:rPr lang="en-US" dirty="0">
                <a:cs typeface="Calibri"/>
              </a:rPr>
              <a:t> classes: </a:t>
            </a:r>
            <a:r>
              <a:rPr lang="en-US" dirty="0" err="1">
                <a:cs typeface="Calibri"/>
              </a:rPr>
              <a:t>NotesHTTPRequest</a:t>
            </a:r>
            <a:r>
              <a:rPr lang="en-US" dirty="0">
                <a:cs typeface="Calibri"/>
              </a:rPr>
              <a:t>, </a:t>
            </a:r>
            <a:r>
              <a:rPr lang="en-US" dirty="0" err="1">
                <a:cs typeface="Calibri"/>
              </a:rPr>
              <a:t>NotesJSONParser</a:t>
            </a:r>
            <a:r>
              <a:rPr lang="en-US" dirty="0">
                <a:cs typeface="Calibri"/>
              </a:rPr>
              <a:t>  and </a:t>
            </a:r>
            <a:r>
              <a:rPr lang="en-US" dirty="0" err="1">
                <a:cs typeface="Calibri"/>
              </a:rPr>
              <a:t>NotesDatabaseQuery</a:t>
            </a:r>
            <a:endParaRPr lang="en-US" dirty="0">
              <a:cs typeface="Calibri"/>
            </a:endParaRPr>
          </a:p>
          <a:p>
            <a:pPr marL="339090" lvl="1" indent="0">
              <a:buNone/>
            </a:pPr>
            <a:r>
              <a:rPr lang="en-US" dirty="0" err="1">
                <a:cs typeface="Calibri"/>
              </a:rPr>
              <a:t>NotesHTTPRequest</a:t>
            </a:r>
            <a:endParaRPr lang="en-US" dirty="0">
              <a:cs typeface="Calibri"/>
            </a:endParaRPr>
          </a:p>
          <a:p>
            <a:pPr marL="798195" lvl="2"/>
            <a:r>
              <a:rPr lang="en-US" sz="1600" dirty="0">
                <a:cs typeface="Calibri"/>
              </a:rPr>
              <a:t>Support for Get, Put, Post and Delete methods</a:t>
            </a:r>
          </a:p>
          <a:p>
            <a:pPr marL="798195" lvl="2"/>
            <a:r>
              <a:rPr lang="en-US" sz="1600" dirty="0">
                <a:cs typeface="Calibri"/>
              </a:rPr>
              <a:t>Limit redirects and timeout</a:t>
            </a:r>
          </a:p>
          <a:p>
            <a:pPr marL="798195" lvl="2"/>
            <a:r>
              <a:rPr lang="en-US" sz="1600" dirty="0">
                <a:cs typeface="Calibri"/>
              </a:rPr>
              <a:t>Ability to set custom header fields</a:t>
            </a:r>
          </a:p>
          <a:p>
            <a:pPr lvl="4" indent="0">
              <a:buNone/>
            </a:pPr>
            <a:r>
              <a:rPr lang="en-US" sz="1400" dirty="0">
                <a:solidFill>
                  <a:srgbClr val="0066B3"/>
                </a:solidFill>
                <a:cs typeface="Calibri"/>
              </a:rPr>
              <a:t>Dim </a:t>
            </a:r>
            <a:r>
              <a:rPr lang="en-US" sz="1400" dirty="0" err="1">
                <a:cs typeface="Calibri"/>
              </a:rPr>
              <a:t>httpreq</a:t>
            </a:r>
            <a:r>
              <a:rPr lang="en-US" sz="1400" dirty="0">
                <a:cs typeface="Calibri"/>
              </a:rPr>
              <a:t> </a:t>
            </a:r>
            <a:r>
              <a:rPr lang="en-US" sz="1400" dirty="0">
                <a:solidFill>
                  <a:srgbClr val="004C86"/>
                </a:solidFill>
                <a:cs typeface="Calibri"/>
              </a:rPr>
              <a:t>As </a:t>
            </a:r>
            <a:r>
              <a:rPr lang="en-US" sz="1400" dirty="0" err="1">
                <a:cs typeface="Calibri"/>
              </a:rPr>
              <a:t>NotesHTTPRequest</a:t>
            </a:r>
            <a:endParaRPr lang="en-US" sz="1400" dirty="0">
              <a:cs typeface="Calibri"/>
            </a:endParaRPr>
          </a:p>
          <a:p>
            <a:pPr lvl="4" indent="0">
              <a:buNone/>
            </a:pPr>
            <a:r>
              <a:rPr lang="en-US" sz="1400" dirty="0">
                <a:solidFill>
                  <a:srgbClr val="0066B3"/>
                </a:solidFill>
                <a:cs typeface="Calibri"/>
              </a:rPr>
              <a:t>Set </a:t>
            </a:r>
            <a:r>
              <a:rPr lang="en-US" sz="1400" dirty="0" err="1">
                <a:cs typeface="Calibri"/>
              </a:rPr>
              <a:t>httpreq</a:t>
            </a:r>
            <a:r>
              <a:rPr lang="en-US" sz="1400" dirty="0">
                <a:cs typeface="Calibri"/>
              </a:rPr>
              <a:t> = </a:t>
            </a:r>
            <a:r>
              <a:rPr lang="en-US" sz="1400" dirty="0" err="1">
                <a:cs typeface="Calibri"/>
              </a:rPr>
              <a:t>NotesSession.CreateHTTPRequest</a:t>
            </a:r>
            <a:r>
              <a:rPr lang="en-US" sz="1400" dirty="0">
                <a:solidFill>
                  <a:srgbClr val="0066B3"/>
                </a:solidFill>
                <a:cs typeface="Calibri"/>
              </a:rPr>
              <a:t>()</a:t>
            </a:r>
          </a:p>
          <a:p>
            <a:pPr lvl="4" indent="0">
              <a:buNone/>
            </a:pPr>
            <a:r>
              <a:rPr lang="en-US" sz="1400" dirty="0">
                <a:cs typeface="Calibri"/>
              </a:rPr>
              <a:t>response = </a:t>
            </a:r>
            <a:r>
              <a:rPr lang="en-US" sz="1400" dirty="0" err="1">
                <a:cs typeface="Calibri"/>
              </a:rPr>
              <a:t>httpreq.get</a:t>
            </a:r>
            <a:r>
              <a:rPr lang="en-US" sz="1400" dirty="0">
                <a:cs typeface="Calibri"/>
              </a:rPr>
              <a:t>(</a:t>
            </a:r>
            <a:r>
              <a:rPr lang="en-US" sz="1400" dirty="0" err="1">
                <a:cs typeface="Calibri"/>
              </a:rPr>
              <a:t>myFancyURL</a:t>
            </a:r>
            <a:r>
              <a:rPr lang="en-US" sz="1400" dirty="0">
                <a:cs typeface="Calibri"/>
              </a:rPr>
              <a:t>)</a:t>
            </a:r>
            <a:endParaRPr lang="en-US" sz="1400" dirty="0"/>
          </a:p>
        </p:txBody>
      </p:sp>
      <p:sp>
        <p:nvSpPr>
          <p:cNvPr id="4" name="TextBox 3">
            <a:extLst>
              <a:ext uri="{FF2B5EF4-FFF2-40B4-BE49-F238E27FC236}">
                <a16:creationId xmlns:a16="http://schemas.microsoft.com/office/drawing/2014/main" id="{13D4939F-0BFF-4178-86DD-0A9A6452E762}"/>
              </a:ext>
            </a:extLst>
          </p:cNvPr>
          <p:cNvSpPr txBox="1"/>
          <p:nvPr/>
        </p:nvSpPr>
        <p:spPr>
          <a:xfrm>
            <a:off x="6122889" y="1594675"/>
            <a:ext cx="6094412" cy="200054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err="1">
                <a:latin typeface="Calibri"/>
                <a:cs typeface="Segoe UI"/>
              </a:rPr>
              <a:t>NotesJSONParser</a:t>
            </a:r>
            <a:r>
              <a:rPr lang="en-US" sz="1800" dirty="0">
                <a:latin typeface="Calibri"/>
                <a:cs typeface="Segoe UI"/>
              </a:rPr>
              <a:t>​</a:t>
            </a:r>
            <a:endParaRPr lang="en-US" sz="1800" dirty="0">
              <a:latin typeface="Calibri"/>
              <a:cs typeface="Calibri"/>
            </a:endParaRPr>
          </a:p>
          <a:p>
            <a:pPr marL="285750" indent="-285750">
              <a:buFont typeface="Arial"/>
              <a:buChar char="•"/>
            </a:pPr>
            <a:r>
              <a:rPr lang="en-US" sz="1400" dirty="0">
                <a:latin typeface="Calibri"/>
                <a:cs typeface="Segoe UI"/>
              </a:rPr>
              <a:t> </a:t>
            </a:r>
            <a:r>
              <a:rPr lang="en-US" sz="1600" dirty="0">
                <a:latin typeface="Calibri"/>
                <a:cs typeface="Segoe UI"/>
              </a:rPr>
              <a:t>Supports JSON data types String, </a:t>
            </a:r>
            <a:r>
              <a:rPr lang="en-US" sz="1600" dirty="0" err="1">
                <a:latin typeface="Calibri"/>
                <a:cs typeface="Segoe UI"/>
              </a:rPr>
              <a:t>JSONNumber</a:t>
            </a:r>
            <a:r>
              <a:rPr lang="en-US" sz="1600" dirty="0">
                <a:latin typeface="Calibri"/>
                <a:cs typeface="Segoe UI"/>
              </a:rPr>
              <a:t>, </a:t>
            </a:r>
            <a:r>
              <a:rPr lang="en-US" sz="1600" dirty="0" err="1">
                <a:latin typeface="Calibri"/>
                <a:cs typeface="Segoe UI"/>
              </a:rPr>
              <a:t>JSONObject</a:t>
            </a:r>
            <a:r>
              <a:rPr lang="en-US" sz="1600" dirty="0">
                <a:latin typeface="Calibri"/>
                <a:cs typeface="Segoe UI"/>
              </a:rPr>
              <a:t>, </a:t>
            </a:r>
            <a:r>
              <a:rPr lang="en-US" sz="1600" dirty="0" err="1">
                <a:latin typeface="Calibri"/>
                <a:cs typeface="Segoe UI"/>
              </a:rPr>
              <a:t>JSONArray</a:t>
            </a:r>
            <a:r>
              <a:rPr lang="en-US" sz="1600" dirty="0">
                <a:latin typeface="Calibri"/>
                <a:cs typeface="Segoe UI"/>
              </a:rPr>
              <a:t>​</a:t>
            </a:r>
            <a:endParaRPr lang="en-US" sz="1600" dirty="0">
              <a:latin typeface="Calibri"/>
              <a:cs typeface="Calibri"/>
            </a:endParaRPr>
          </a:p>
          <a:p>
            <a:pPr marL="285750" indent="-285750">
              <a:buFont typeface="Arial"/>
              <a:buChar char="•"/>
            </a:pPr>
            <a:r>
              <a:rPr lang="en-US" sz="1600" dirty="0">
                <a:solidFill>
                  <a:srgbClr val="000000"/>
                </a:solidFill>
                <a:latin typeface="Calibri"/>
                <a:cs typeface="Calibri"/>
              </a:rPr>
              <a:t>Ability to parse and walk the JSON tree</a:t>
            </a:r>
            <a:endParaRPr lang="en-US" sz="1600" dirty="0">
              <a:solidFill>
                <a:srgbClr val="000000"/>
              </a:solidFill>
              <a:latin typeface="Calibri"/>
              <a:cs typeface="Segoe UI"/>
            </a:endParaRPr>
          </a:p>
          <a:p>
            <a:pPr marL="285750" indent="-285750">
              <a:buFont typeface="Arial"/>
              <a:buChar char="•"/>
            </a:pPr>
            <a:endParaRPr lang="en-US" sz="1600" dirty="0">
              <a:solidFill>
                <a:srgbClr val="000000"/>
              </a:solidFill>
              <a:latin typeface="Calibri"/>
              <a:cs typeface="Segoe UI"/>
            </a:endParaRPr>
          </a:p>
          <a:p>
            <a:pPr marL="608330" lvl="1"/>
            <a:r>
              <a:rPr lang="en-US" sz="1400" dirty="0">
                <a:solidFill>
                  <a:srgbClr val="0066B3"/>
                </a:solidFill>
                <a:latin typeface="Calibri"/>
                <a:cs typeface="Segoe UI"/>
              </a:rPr>
              <a:t>Dim </a:t>
            </a:r>
            <a:r>
              <a:rPr lang="en-US" sz="1400" dirty="0" err="1">
                <a:latin typeface="Calibri"/>
                <a:cs typeface="Segoe UI"/>
              </a:rPr>
              <a:t>jsonParser</a:t>
            </a:r>
            <a:r>
              <a:rPr lang="en-US" sz="1400" dirty="0">
                <a:latin typeface="Calibri"/>
                <a:cs typeface="Segoe UI"/>
              </a:rPr>
              <a:t> </a:t>
            </a:r>
            <a:r>
              <a:rPr lang="en-US" sz="1400" dirty="0">
                <a:solidFill>
                  <a:srgbClr val="0066B3"/>
                </a:solidFill>
                <a:latin typeface="Calibri"/>
                <a:cs typeface="Segoe UI"/>
              </a:rPr>
              <a:t>As </a:t>
            </a:r>
            <a:r>
              <a:rPr lang="en-US" sz="1400" dirty="0" err="1">
                <a:latin typeface="Calibri"/>
                <a:cs typeface="Segoe UI"/>
              </a:rPr>
              <a:t>NotesJSONParser</a:t>
            </a:r>
            <a:r>
              <a:rPr lang="en-US" sz="1400" dirty="0">
                <a:latin typeface="Calibri"/>
                <a:cs typeface="Segoe UI"/>
              </a:rPr>
              <a:t>​</a:t>
            </a:r>
            <a:endParaRPr lang="en-US" sz="1400" dirty="0">
              <a:latin typeface="Calibri"/>
              <a:cs typeface="Calibri"/>
            </a:endParaRPr>
          </a:p>
          <a:p>
            <a:pPr marL="608330" lvl="1"/>
            <a:r>
              <a:rPr lang="en-US" sz="1400" dirty="0">
                <a:solidFill>
                  <a:srgbClr val="0066B3"/>
                </a:solidFill>
                <a:latin typeface="Calibri"/>
                <a:cs typeface="Segoe UI"/>
              </a:rPr>
              <a:t>Set </a:t>
            </a:r>
            <a:r>
              <a:rPr lang="en-US" sz="1400" dirty="0" err="1">
                <a:latin typeface="Calibri"/>
                <a:cs typeface="Segoe UI"/>
              </a:rPr>
              <a:t>jsonParse</a:t>
            </a:r>
            <a:r>
              <a:rPr lang="en-US" sz="1400" dirty="0">
                <a:latin typeface="Calibri"/>
                <a:cs typeface="Segoe UI"/>
              </a:rPr>
              <a:t> = </a:t>
            </a:r>
            <a:r>
              <a:rPr lang="en-US" sz="1400" dirty="0" err="1">
                <a:latin typeface="Calibri"/>
                <a:cs typeface="Segoe UI"/>
              </a:rPr>
              <a:t>NotesSession.CreateJSONParser</a:t>
            </a:r>
            <a:r>
              <a:rPr lang="en-US" sz="1400" dirty="0">
                <a:solidFill>
                  <a:srgbClr val="0066B3"/>
                </a:solidFill>
                <a:latin typeface="Calibri"/>
                <a:cs typeface="Segoe UI"/>
              </a:rPr>
              <a:t>()​</a:t>
            </a:r>
            <a:endParaRPr lang="en-US" sz="1400" dirty="0">
              <a:solidFill>
                <a:srgbClr val="0066B3"/>
              </a:solidFill>
              <a:latin typeface="Calibri"/>
              <a:cs typeface="Calibri"/>
            </a:endParaRPr>
          </a:p>
          <a:p>
            <a:pPr marL="608330" lvl="1"/>
            <a:r>
              <a:rPr lang="en-US" sz="1400" dirty="0" err="1">
                <a:latin typeface="Calibri"/>
                <a:cs typeface="Segoe UI"/>
              </a:rPr>
              <a:t>parsedResponse</a:t>
            </a:r>
            <a:r>
              <a:rPr lang="en-US" sz="1400" dirty="0">
                <a:latin typeface="Calibri"/>
                <a:cs typeface="Segoe UI"/>
              </a:rPr>
              <a:t> = </a:t>
            </a:r>
            <a:r>
              <a:rPr lang="en-US" sz="1400" dirty="0" err="1">
                <a:latin typeface="Calibri"/>
                <a:cs typeface="Segoe UI"/>
              </a:rPr>
              <a:t>jsonParse</a:t>
            </a:r>
            <a:r>
              <a:rPr lang="en-US" sz="1400" dirty="0">
                <a:latin typeface="Calibri"/>
                <a:cs typeface="Segoe UI"/>
              </a:rPr>
              <a:t>(response)​</a:t>
            </a:r>
            <a:endParaRPr lang="en-US" sz="1400" dirty="0">
              <a:latin typeface="Calibri"/>
              <a:cs typeface="Calibri"/>
            </a:endParaRPr>
          </a:p>
        </p:txBody>
      </p:sp>
      <p:sp>
        <p:nvSpPr>
          <p:cNvPr id="7" name="TextBox 6">
            <a:extLst>
              <a:ext uri="{FF2B5EF4-FFF2-40B4-BE49-F238E27FC236}">
                <a16:creationId xmlns:a16="http://schemas.microsoft.com/office/drawing/2014/main" id="{38E3B129-7B95-4FF5-A821-44C3D737B5D4}"/>
              </a:ext>
            </a:extLst>
          </p:cNvPr>
          <p:cNvSpPr txBox="1"/>
          <p:nvPr/>
        </p:nvSpPr>
        <p:spPr>
          <a:xfrm>
            <a:off x="677986" y="3706062"/>
            <a:ext cx="5326795" cy="21236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dirty="0">
              <a:latin typeface="Calibri"/>
              <a:cs typeface="Segoe UI"/>
            </a:endParaRPr>
          </a:p>
          <a:p>
            <a:endParaRPr lang="en-US" sz="1800" dirty="0">
              <a:latin typeface="Calibri"/>
              <a:cs typeface="Segoe UI"/>
            </a:endParaRPr>
          </a:p>
          <a:p>
            <a:r>
              <a:rPr lang="en-US" sz="1800" dirty="0" err="1">
                <a:latin typeface="Calibri"/>
                <a:cs typeface="Segoe UI"/>
              </a:rPr>
              <a:t>NotesDatabaseQuery</a:t>
            </a:r>
            <a:endParaRPr lang="en-US" sz="1800" dirty="0">
              <a:latin typeface="Calibri"/>
              <a:cs typeface="Calibri"/>
            </a:endParaRPr>
          </a:p>
          <a:p>
            <a:pPr marL="285750" indent="-285750">
              <a:buFont typeface="Arial"/>
              <a:buChar char="•"/>
            </a:pPr>
            <a:endParaRPr lang="en-US" sz="1400" dirty="0">
              <a:latin typeface="Calibri"/>
              <a:cs typeface="Segoe UI"/>
            </a:endParaRPr>
          </a:p>
          <a:p>
            <a:pPr marL="285750" indent="-285750">
              <a:buFont typeface="Arial"/>
              <a:buChar char="•"/>
            </a:pPr>
            <a:r>
              <a:rPr lang="en-US" sz="1600" dirty="0">
                <a:latin typeface="Calibri"/>
                <a:cs typeface="Segoe UI"/>
              </a:rPr>
              <a:t>Subclass of (Notes)Database</a:t>
            </a:r>
          </a:p>
          <a:p>
            <a:pPr marL="285750" indent="-285750">
              <a:buFont typeface="Arial"/>
              <a:buChar char="•"/>
            </a:pPr>
            <a:r>
              <a:rPr lang="en-US" sz="1600" dirty="0">
                <a:latin typeface="Calibri"/>
                <a:cs typeface="Segoe UI"/>
              </a:rPr>
              <a:t>DQL implementation in the backend</a:t>
            </a:r>
          </a:p>
          <a:p>
            <a:pPr marL="285750" indent="-285750">
              <a:buFont typeface="Arial"/>
              <a:buChar char="•"/>
            </a:pPr>
            <a:r>
              <a:rPr lang="en-US" sz="1600" dirty="0">
                <a:latin typeface="Calibri"/>
                <a:cs typeface="Segoe UI"/>
              </a:rPr>
              <a:t>Inputs a query string of up to 64k, flags and max settings</a:t>
            </a:r>
          </a:p>
          <a:p>
            <a:pPr marL="285750" indent="-285750">
              <a:buFont typeface="Arial"/>
              <a:buChar char="•"/>
            </a:pPr>
            <a:r>
              <a:rPr lang="en-US" sz="1600" dirty="0">
                <a:latin typeface="Calibri"/>
                <a:cs typeface="Segoe UI"/>
              </a:rPr>
              <a:t>Produces (Notes)</a:t>
            </a:r>
            <a:r>
              <a:rPr lang="en-US" sz="1600" dirty="0" err="1">
                <a:latin typeface="Calibri"/>
                <a:cs typeface="Segoe UI"/>
              </a:rPr>
              <a:t>DocumentCollection</a:t>
            </a:r>
            <a:endParaRPr lang="en-US" sz="1400" dirty="0">
              <a:latin typeface="Calibri"/>
              <a:cs typeface="Calibri"/>
            </a:endParaRPr>
          </a:p>
        </p:txBody>
      </p:sp>
    </p:spTree>
    <p:extLst>
      <p:ext uri="{BB962C8B-B14F-4D97-AF65-F5344CB8AC3E}">
        <p14:creationId xmlns:p14="http://schemas.microsoft.com/office/powerpoint/2010/main" val="123218491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7CF31775-0B67-574D-ABC0-9DA57F6844AE}"/>
              </a:ext>
            </a:extLst>
          </p:cNvPr>
          <p:cNvPicPr>
            <a:picLocks noChangeAspect="1"/>
          </p:cNvPicPr>
          <p:nvPr/>
        </p:nvPicPr>
        <p:blipFill>
          <a:blip r:embed="rId3"/>
          <a:stretch>
            <a:fillRect/>
          </a:stretch>
        </p:blipFill>
        <p:spPr>
          <a:xfrm>
            <a:off x="9738361" y="2227587"/>
            <a:ext cx="1739900" cy="1155700"/>
          </a:xfrm>
          <a:prstGeom prst="rect">
            <a:avLst/>
          </a:prstGeom>
        </p:spPr>
      </p:pic>
      <p:sp>
        <p:nvSpPr>
          <p:cNvPr id="2" name="Title 1"/>
          <p:cNvSpPr>
            <a:spLocks noGrp="1"/>
          </p:cNvSpPr>
          <p:nvPr>
            <p:ph type="title"/>
          </p:nvPr>
        </p:nvSpPr>
        <p:spPr>
          <a:xfrm>
            <a:off x="467302" y="203721"/>
            <a:ext cx="11315230" cy="483282"/>
          </a:xfrm>
        </p:spPr>
        <p:txBody>
          <a:bodyPr/>
          <a:lstStyle/>
          <a:p>
            <a:r>
              <a:rPr lang="en-US" dirty="0"/>
              <a:t>Domino V10 – Node.js Integration </a:t>
            </a:r>
          </a:p>
        </p:txBody>
      </p:sp>
      <p:sp>
        <p:nvSpPr>
          <p:cNvPr id="6" name="Rectangle 5">
            <a:extLst>
              <a:ext uri="{FF2B5EF4-FFF2-40B4-BE49-F238E27FC236}">
                <a16:creationId xmlns:a16="http://schemas.microsoft.com/office/drawing/2014/main" id="{3F77F2AC-2CCE-AB4F-86F3-CAF2041D8A02}"/>
              </a:ext>
            </a:extLst>
          </p:cNvPr>
          <p:cNvSpPr/>
          <p:nvPr/>
        </p:nvSpPr>
        <p:spPr bwMode="auto">
          <a:xfrm>
            <a:off x="467302" y="1438507"/>
            <a:ext cx="2510893" cy="2420570"/>
          </a:xfrm>
          <a:prstGeom prst="rect">
            <a:avLst/>
          </a:prstGeom>
          <a:solidFill>
            <a:srgbClr val="F7A838"/>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NSF</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Documents, Views, Folders….</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Encryption, ACLS, ECLs…</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Replication, Offline</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Full Text Index,</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Formula Language</a:t>
            </a:r>
          </a:p>
          <a:p>
            <a:pPr marL="0" marR="0" indent="0" algn="l" defTabSz="914400" rtl="0" eaLnBrk="1" fontAlgn="base" latinLnBrk="0" hangingPunct="1">
              <a:lnSpc>
                <a:spcPct val="100000"/>
              </a:lnSpc>
              <a:spcBef>
                <a:spcPct val="0"/>
              </a:spcBef>
              <a:spcAft>
                <a:spcPct val="0"/>
              </a:spcAft>
              <a:buClrTx/>
              <a:buSzTx/>
              <a:buFontTx/>
              <a:buNone/>
              <a:tabLst/>
            </a:pPr>
            <a:endParaRPr lang="en-US" sz="1400">
              <a:cs typeface="Arial"/>
            </a:endParaRPr>
          </a:p>
          <a:p>
            <a:endParaRPr lang="en-US" sz="1400">
              <a:cs typeface="Arial"/>
            </a:endParaRPr>
          </a:p>
        </p:txBody>
      </p:sp>
      <p:sp>
        <p:nvSpPr>
          <p:cNvPr id="7" name="Rectangle 6">
            <a:extLst>
              <a:ext uri="{FF2B5EF4-FFF2-40B4-BE49-F238E27FC236}">
                <a16:creationId xmlns:a16="http://schemas.microsoft.com/office/drawing/2014/main" id="{78306D99-670B-1247-B830-B5A3432DC511}"/>
              </a:ext>
            </a:extLst>
          </p:cNvPr>
          <p:cNvSpPr/>
          <p:nvPr/>
        </p:nvSpPr>
        <p:spPr bwMode="auto">
          <a:xfrm>
            <a:off x="3107475" y="1438506"/>
            <a:ext cx="1562610" cy="2420571"/>
          </a:xfrm>
          <a:prstGeom prst="rect">
            <a:avLst/>
          </a:prstGeom>
          <a:solidFill>
            <a:srgbClr val="F7A838"/>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LotusScript</a:t>
            </a:r>
            <a:endParaRPr lang="en-US" sz="2000" dirty="0"/>
          </a:p>
        </p:txBody>
      </p:sp>
      <p:sp>
        <p:nvSpPr>
          <p:cNvPr id="8" name="Rectangle 7">
            <a:extLst>
              <a:ext uri="{FF2B5EF4-FFF2-40B4-BE49-F238E27FC236}">
                <a16:creationId xmlns:a16="http://schemas.microsoft.com/office/drawing/2014/main" id="{696F4FD8-B547-A647-BD0D-9FE578BB5B45}"/>
              </a:ext>
            </a:extLst>
          </p:cNvPr>
          <p:cNvSpPr/>
          <p:nvPr/>
        </p:nvSpPr>
        <p:spPr bwMode="auto">
          <a:xfrm>
            <a:off x="5010808" y="1438507"/>
            <a:ext cx="484437" cy="2420570"/>
          </a:xfrm>
          <a:prstGeom prst="rect">
            <a:avLst/>
          </a:prstGeom>
          <a:solidFill>
            <a:srgbClr val="F7A838"/>
          </a:solidFill>
          <a:ln w="3175" cap="flat" cmpd="sng" algn="ctr">
            <a:solidFill>
              <a:schemeClr val="tx1"/>
            </a:solidFill>
            <a:prstDash val="solid"/>
            <a:miter lim="800000"/>
            <a:headEnd type="none" w="sm" len="sm"/>
            <a:tailEnd type="triangle" w="med" len="med"/>
          </a:ln>
          <a:effectLst/>
        </p:spPr>
        <p:txBody>
          <a:bodyPr vert="vert"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Java</a:t>
            </a:r>
            <a:endParaRPr lang="en-US" sz="2000" dirty="0"/>
          </a:p>
        </p:txBody>
      </p:sp>
      <p:sp>
        <p:nvSpPr>
          <p:cNvPr id="9" name="Rectangle 8">
            <a:extLst>
              <a:ext uri="{FF2B5EF4-FFF2-40B4-BE49-F238E27FC236}">
                <a16:creationId xmlns:a16="http://schemas.microsoft.com/office/drawing/2014/main" id="{0F7E935C-EFAB-664B-8829-F57B64C48936}"/>
              </a:ext>
            </a:extLst>
          </p:cNvPr>
          <p:cNvSpPr/>
          <p:nvPr/>
        </p:nvSpPr>
        <p:spPr bwMode="auto">
          <a:xfrm>
            <a:off x="5627520" y="1438507"/>
            <a:ext cx="497397" cy="2420570"/>
          </a:xfrm>
          <a:prstGeom prst="rect">
            <a:avLst/>
          </a:prstGeom>
          <a:solidFill>
            <a:srgbClr val="F7A838"/>
          </a:solidFill>
          <a:ln w="3175" cap="flat" cmpd="sng" algn="ctr">
            <a:solidFill>
              <a:schemeClr val="tx1"/>
            </a:solidFill>
            <a:prstDash val="solid"/>
            <a:miter lim="800000"/>
            <a:headEnd type="none" w="sm" len="sm"/>
            <a:tailEnd type="triangle" w="med" len="med"/>
          </a:ln>
          <a:effectLst/>
        </p:spPr>
        <p:txBody>
          <a:bodyPr vert="vert"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XPages</a:t>
            </a:r>
            <a:endParaRPr lang="en-US" sz="2000" dirty="0"/>
          </a:p>
        </p:txBody>
      </p:sp>
      <p:sp>
        <p:nvSpPr>
          <p:cNvPr id="11" name="Rectangle 10">
            <a:extLst>
              <a:ext uri="{FF2B5EF4-FFF2-40B4-BE49-F238E27FC236}">
                <a16:creationId xmlns:a16="http://schemas.microsoft.com/office/drawing/2014/main" id="{5A7505AA-ECC7-ED4D-B8F0-945D022E3690}"/>
              </a:ext>
            </a:extLst>
          </p:cNvPr>
          <p:cNvSpPr/>
          <p:nvPr/>
        </p:nvSpPr>
        <p:spPr bwMode="auto">
          <a:xfrm>
            <a:off x="3231460" y="3176780"/>
            <a:ext cx="1274954" cy="547728"/>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r>
              <a:rPr lang="en-US" sz="1400" dirty="0" err="1"/>
              <a:t>HTTPRequest</a:t>
            </a:r>
            <a:endParaRPr lang="en-US" sz="1400" dirty="0"/>
          </a:p>
          <a:p>
            <a:r>
              <a:rPr lang="en-US" sz="1400" dirty="0" err="1"/>
              <a:t>JSONParse</a:t>
            </a:r>
            <a:endParaRPr lang="en-US" sz="1400" dirty="0"/>
          </a:p>
          <a:p>
            <a:endParaRPr lang="en-US" sz="1400" dirty="0"/>
          </a:p>
        </p:txBody>
      </p:sp>
      <p:sp>
        <p:nvSpPr>
          <p:cNvPr id="14" name="Rectangle 13">
            <a:extLst>
              <a:ext uri="{FF2B5EF4-FFF2-40B4-BE49-F238E27FC236}">
                <a16:creationId xmlns:a16="http://schemas.microsoft.com/office/drawing/2014/main" id="{1A61C1E6-69B7-034E-944E-BCEFBD6723D5}"/>
              </a:ext>
            </a:extLst>
          </p:cNvPr>
          <p:cNvSpPr/>
          <p:nvPr/>
        </p:nvSpPr>
        <p:spPr bwMode="auto">
          <a:xfrm>
            <a:off x="864885" y="3176780"/>
            <a:ext cx="1518436" cy="519004"/>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square" lIns="91440" tIns="45720" rIns="91440" bIns="45720" numCol="1" rtlCol="0" anchor="t" anchorCtr="0" compatLnSpc="1">
            <a:prstTxWarp prst="textNoShape">
              <a:avLst/>
            </a:prstTxWarp>
          </a:bodyPr>
          <a:lstStyle/>
          <a:p>
            <a:r>
              <a:rPr lang="en-US" sz="1400" dirty="0"/>
              <a:t>Domino General Query Facility</a:t>
            </a:r>
          </a:p>
        </p:txBody>
      </p:sp>
      <p:sp>
        <p:nvSpPr>
          <p:cNvPr id="15" name="Rectangle 14">
            <a:extLst>
              <a:ext uri="{FF2B5EF4-FFF2-40B4-BE49-F238E27FC236}">
                <a16:creationId xmlns:a16="http://schemas.microsoft.com/office/drawing/2014/main" id="{215BBF6C-2E5C-9A4C-B2E8-190A820789A7}"/>
              </a:ext>
            </a:extLst>
          </p:cNvPr>
          <p:cNvSpPr/>
          <p:nvPr/>
        </p:nvSpPr>
        <p:spPr bwMode="auto">
          <a:xfrm>
            <a:off x="6278136" y="1447179"/>
            <a:ext cx="519124" cy="2415648"/>
          </a:xfrm>
          <a:prstGeom prst="rect">
            <a:avLst/>
          </a:prstGeom>
          <a:solidFill>
            <a:srgbClr val="F7A838"/>
          </a:solidFill>
          <a:ln w="3175" cap="flat" cmpd="sng" algn="ctr">
            <a:solidFill>
              <a:schemeClr val="tx1"/>
            </a:solidFill>
            <a:prstDash val="solid"/>
            <a:miter lim="800000"/>
            <a:headEnd type="none" w="sm" len="sm"/>
            <a:tailEnd type="triangle" w="med" len="med"/>
          </a:ln>
          <a:effectLst/>
        </p:spPr>
        <p:txBody>
          <a:bodyPr vert="vert"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DAS</a:t>
            </a:r>
            <a:endParaRPr lang="en-US" sz="2000" dirty="0"/>
          </a:p>
        </p:txBody>
      </p:sp>
      <p:sp>
        <p:nvSpPr>
          <p:cNvPr id="16" name="Rectangle 15">
            <a:extLst>
              <a:ext uri="{FF2B5EF4-FFF2-40B4-BE49-F238E27FC236}">
                <a16:creationId xmlns:a16="http://schemas.microsoft.com/office/drawing/2014/main" id="{B4CF8804-A23D-2944-9F0D-CDDC338FB71E}"/>
              </a:ext>
            </a:extLst>
          </p:cNvPr>
          <p:cNvSpPr/>
          <p:nvPr/>
        </p:nvSpPr>
        <p:spPr bwMode="auto">
          <a:xfrm>
            <a:off x="467302" y="4313520"/>
            <a:ext cx="4388759" cy="430399"/>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algn="ctr"/>
            <a:r>
              <a:rPr lang="en-US" sz="2000" dirty="0"/>
              <a:t>Proton(</a:t>
            </a:r>
            <a:r>
              <a:rPr lang="en-US" sz="2000"/>
              <a:t>gRPC</a:t>
            </a:r>
            <a:r>
              <a:rPr lang="en-US" sz="2000" dirty="0"/>
              <a:t>)</a:t>
            </a:r>
          </a:p>
        </p:txBody>
      </p:sp>
      <p:grpSp>
        <p:nvGrpSpPr>
          <p:cNvPr id="40" name="Group 39">
            <a:extLst>
              <a:ext uri="{FF2B5EF4-FFF2-40B4-BE49-F238E27FC236}">
                <a16:creationId xmlns:a16="http://schemas.microsoft.com/office/drawing/2014/main" id="{4775591E-6EB9-2A4D-9DB4-F022B35ACBC3}"/>
              </a:ext>
            </a:extLst>
          </p:cNvPr>
          <p:cNvGrpSpPr/>
          <p:nvPr/>
        </p:nvGrpSpPr>
        <p:grpSpPr>
          <a:xfrm>
            <a:off x="6541674" y="4237321"/>
            <a:ext cx="2998567" cy="1231900"/>
            <a:chOff x="7238999" y="4051495"/>
            <a:chExt cx="2998567" cy="2131164"/>
          </a:xfrm>
        </p:grpSpPr>
        <p:sp>
          <p:nvSpPr>
            <p:cNvPr id="25" name="Rectangle 24">
              <a:extLst>
                <a:ext uri="{FF2B5EF4-FFF2-40B4-BE49-F238E27FC236}">
                  <a16:creationId xmlns:a16="http://schemas.microsoft.com/office/drawing/2014/main" id="{44970578-03CE-0A49-9548-FD76887DBC6F}"/>
                </a:ext>
              </a:extLst>
            </p:cNvPr>
            <p:cNvSpPr/>
            <p:nvPr/>
          </p:nvSpPr>
          <p:spPr bwMode="auto">
            <a:xfrm>
              <a:off x="7238999" y="4051495"/>
              <a:ext cx="2998567" cy="2131164"/>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algn="ctr"/>
              <a:r>
                <a:rPr lang="en-US" sz="2000" dirty="0"/>
                <a:t>Node.js</a:t>
              </a:r>
            </a:p>
          </p:txBody>
        </p:sp>
        <p:sp>
          <p:nvSpPr>
            <p:cNvPr id="30" name="Rectangle 29">
              <a:extLst>
                <a:ext uri="{FF2B5EF4-FFF2-40B4-BE49-F238E27FC236}">
                  <a16:creationId xmlns:a16="http://schemas.microsoft.com/office/drawing/2014/main" id="{13546EAC-1EB8-AB46-A638-50D335025728}"/>
                </a:ext>
              </a:extLst>
            </p:cNvPr>
            <p:cNvSpPr/>
            <p:nvPr/>
          </p:nvSpPr>
          <p:spPr>
            <a:xfrm>
              <a:off x="7357973" y="5321684"/>
              <a:ext cx="2629349" cy="502349"/>
            </a:xfrm>
            <a:prstGeom prst="rect">
              <a:avLst/>
            </a:prstGeom>
            <a:solidFill>
              <a:srgbClr val="26CAD3"/>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en-US" sz="1600" dirty="0" err="1">
                  <a:solidFill>
                    <a:schemeClr val="tx1"/>
                  </a:solidFill>
                </a:rPr>
                <a:t>npm</a:t>
              </a:r>
              <a:r>
                <a:rPr lang="en-US" sz="1600" dirty="0">
                  <a:solidFill>
                    <a:schemeClr val="tx1"/>
                  </a:solidFill>
                </a:rPr>
                <a:t> domino-</a:t>
              </a:r>
              <a:r>
                <a:rPr lang="en-US" sz="1600" dirty="0" err="1">
                  <a:solidFill>
                    <a:schemeClr val="tx1"/>
                  </a:solidFill>
                </a:rPr>
                <a:t>db</a:t>
              </a:r>
              <a:r>
                <a:rPr lang="en-US" sz="1600" dirty="0">
                  <a:solidFill>
                    <a:schemeClr val="tx1"/>
                  </a:solidFill>
                </a:rPr>
                <a:t> </a:t>
              </a:r>
            </a:p>
          </p:txBody>
        </p:sp>
        <p:sp>
          <p:nvSpPr>
            <p:cNvPr id="32" name="Rectangle 31">
              <a:extLst>
                <a:ext uri="{FF2B5EF4-FFF2-40B4-BE49-F238E27FC236}">
                  <a16:creationId xmlns:a16="http://schemas.microsoft.com/office/drawing/2014/main" id="{7CA5775D-4EB8-5342-8D08-65A3F6A31A1C}"/>
                </a:ext>
              </a:extLst>
            </p:cNvPr>
            <p:cNvSpPr/>
            <p:nvPr/>
          </p:nvSpPr>
          <p:spPr>
            <a:xfrm>
              <a:off x="7357973" y="4940081"/>
              <a:ext cx="2629349" cy="273726"/>
            </a:xfrm>
            <a:prstGeom prst="rect">
              <a:avLst/>
            </a:prstGeom>
            <a:solidFill>
              <a:srgbClr val="26CA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IAM / OIDC / Passport</a:t>
              </a:r>
            </a:p>
          </p:txBody>
        </p:sp>
      </p:grpSp>
      <p:sp>
        <p:nvSpPr>
          <p:cNvPr id="36" name="TextBox 35">
            <a:extLst>
              <a:ext uri="{FF2B5EF4-FFF2-40B4-BE49-F238E27FC236}">
                <a16:creationId xmlns:a16="http://schemas.microsoft.com/office/drawing/2014/main" id="{37BCB6AF-2077-954A-A5AE-F2AD6F468D65}"/>
              </a:ext>
            </a:extLst>
          </p:cNvPr>
          <p:cNvSpPr txBox="1"/>
          <p:nvPr/>
        </p:nvSpPr>
        <p:spPr>
          <a:xfrm>
            <a:off x="8686800" y="680013"/>
            <a:ext cx="3979653" cy="369332"/>
          </a:xfrm>
          <a:prstGeom prst="rect">
            <a:avLst/>
          </a:prstGeom>
          <a:noFill/>
        </p:spPr>
        <p:txBody>
          <a:bodyPr wrap="square" rtlCol="0">
            <a:spAutoFit/>
          </a:bodyPr>
          <a:lstStyle/>
          <a:p>
            <a:r>
              <a:rPr lang="en-US" sz="1800" u="sng" dirty="0"/>
              <a:t>Integration to Web &amp; 3rd Party</a:t>
            </a:r>
          </a:p>
        </p:txBody>
      </p:sp>
      <p:pic>
        <p:nvPicPr>
          <p:cNvPr id="37" name="Picture 36">
            <a:extLst>
              <a:ext uri="{FF2B5EF4-FFF2-40B4-BE49-F238E27FC236}">
                <a16:creationId xmlns:a16="http://schemas.microsoft.com/office/drawing/2014/main" id="{926215E3-4FE4-284E-9DCA-4595F047B555}"/>
              </a:ext>
            </a:extLst>
          </p:cNvPr>
          <p:cNvPicPr>
            <a:picLocks noChangeAspect="1"/>
          </p:cNvPicPr>
          <p:nvPr/>
        </p:nvPicPr>
        <p:blipFill>
          <a:blip r:embed="rId4"/>
          <a:stretch>
            <a:fillRect/>
          </a:stretch>
        </p:blipFill>
        <p:spPr>
          <a:xfrm>
            <a:off x="9928861" y="1405424"/>
            <a:ext cx="1358900" cy="952500"/>
          </a:xfrm>
          <a:prstGeom prst="rect">
            <a:avLst/>
          </a:prstGeom>
        </p:spPr>
      </p:pic>
      <p:pic>
        <p:nvPicPr>
          <p:cNvPr id="39" name="Picture 38">
            <a:extLst>
              <a:ext uri="{FF2B5EF4-FFF2-40B4-BE49-F238E27FC236}">
                <a16:creationId xmlns:a16="http://schemas.microsoft.com/office/drawing/2014/main" id="{1DCD15D5-5731-B44C-B612-F29C3F8576EE}"/>
              </a:ext>
            </a:extLst>
          </p:cNvPr>
          <p:cNvPicPr>
            <a:picLocks noChangeAspect="1"/>
          </p:cNvPicPr>
          <p:nvPr/>
        </p:nvPicPr>
        <p:blipFill>
          <a:blip r:embed="rId5"/>
          <a:stretch>
            <a:fillRect/>
          </a:stretch>
        </p:blipFill>
        <p:spPr>
          <a:xfrm>
            <a:off x="9927298" y="3229007"/>
            <a:ext cx="1752386" cy="647621"/>
          </a:xfrm>
          <a:prstGeom prst="rect">
            <a:avLst/>
          </a:prstGeom>
        </p:spPr>
      </p:pic>
      <p:cxnSp>
        <p:nvCxnSpPr>
          <p:cNvPr id="42" name="Straight Arrow Connector 41">
            <a:extLst>
              <a:ext uri="{FF2B5EF4-FFF2-40B4-BE49-F238E27FC236}">
                <a16:creationId xmlns:a16="http://schemas.microsoft.com/office/drawing/2014/main" id="{D29990CA-5257-B441-BAB4-E44874F2FFA3}"/>
              </a:ext>
            </a:extLst>
          </p:cNvPr>
          <p:cNvCxnSpPr>
            <a:cxnSpLocks/>
            <a:stCxn id="16" idx="3"/>
            <a:endCxn id="25" idx="1"/>
          </p:cNvCxnSpPr>
          <p:nvPr/>
        </p:nvCxnSpPr>
        <p:spPr bwMode="auto">
          <a:xfrm>
            <a:off x="4856061" y="4528720"/>
            <a:ext cx="1685613" cy="324551"/>
          </a:xfrm>
          <a:prstGeom prst="straightConnector1">
            <a:avLst/>
          </a:prstGeom>
          <a:solidFill>
            <a:schemeClr val="accent1"/>
          </a:solidFill>
          <a:ln w="38100" cap="flat" cmpd="sng" algn="ctr">
            <a:solidFill>
              <a:schemeClr val="tx1"/>
            </a:solidFill>
            <a:prstDash val="solid"/>
            <a:miter lim="800000"/>
            <a:headEnd type="triangle"/>
            <a:tailEnd type="triangle"/>
          </a:ln>
          <a:effectLst/>
        </p:spPr>
      </p:cxnSp>
      <p:pic>
        <p:nvPicPr>
          <p:cNvPr id="43" name="Picture 42">
            <a:extLst>
              <a:ext uri="{FF2B5EF4-FFF2-40B4-BE49-F238E27FC236}">
                <a16:creationId xmlns:a16="http://schemas.microsoft.com/office/drawing/2014/main" id="{A7456C0A-18BE-834F-8A0F-15B6887B62A2}"/>
              </a:ext>
            </a:extLst>
          </p:cNvPr>
          <p:cNvPicPr>
            <a:picLocks noChangeAspect="1"/>
          </p:cNvPicPr>
          <p:nvPr/>
        </p:nvPicPr>
        <p:blipFill>
          <a:blip r:embed="rId6"/>
          <a:stretch>
            <a:fillRect/>
          </a:stretch>
        </p:blipFill>
        <p:spPr>
          <a:xfrm>
            <a:off x="9927298" y="3945579"/>
            <a:ext cx="1231900" cy="1231900"/>
          </a:xfrm>
          <a:prstGeom prst="rect">
            <a:avLst/>
          </a:prstGeom>
        </p:spPr>
      </p:pic>
    </p:spTree>
    <p:extLst>
      <p:ext uri="{BB962C8B-B14F-4D97-AF65-F5344CB8AC3E}">
        <p14:creationId xmlns:p14="http://schemas.microsoft.com/office/powerpoint/2010/main" val="90787983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A1D91F-0560-4D68-B8EF-2669E8BF520D}"/>
              </a:ext>
            </a:extLst>
          </p:cNvPr>
          <p:cNvSpPr>
            <a:spLocks noGrp="1"/>
          </p:cNvSpPr>
          <p:nvPr>
            <p:ph idx="1"/>
          </p:nvPr>
        </p:nvSpPr>
        <p:spPr/>
        <p:txBody>
          <a:bodyPr/>
          <a:lstStyle/>
          <a:p>
            <a:r>
              <a:rPr lang="en-US" dirty="0">
                <a:cs typeface="Calibri"/>
              </a:rPr>
              <a:t>domino-</a:t>
            </a:r>
            <a:r>
              <a:rPr lang="en-US" dirty="0" err="1">
                <a:cs typeface="Calibri"/>
              </a:rPr>
              <a:t>db</a:t>
            </a:r>
            <a:r>
              <a:rPr lang="en-US" dirty="0">
                <a:cs typeface="Calibri"/>
              </a:rPr>
              <a:t> / Proton server add-in</a:t>
            </a:r>
          </a:p>
          <a:p>
            <a:r>
              <a:rPr lang="en-US" dirty="0">
                <a:cs typeface="Calibri"/>
              </a:rPr>
              <a:t>IAM / OIDC / OAUTH</a:t>
            </a:r>
          </a:p>
          <a:p>
            <a:pPr marL="567690" lvl="1"/>
            <a:r>
              <a:rPr lang="en-US" dirty="0">
                <a:cs typeface="Calibri"/>
              </a:rPr>
              <a:t>Calendar API</a:t>
            </a:r>
          </a:p>
          <a:p>
            <a:pPr marL="567690" lvl="1"/>
            <a:r>
              <a:rPr lang="en-US" dirty="0">
                <a:cs typeface="Calibri"/>
              </a:rPr>
              <a:t>Free-busy time API</a:t>
            </a:r>
          </a:p>
          <a:p>
            <a:pPr marL="567690" lvl="1"/>
            <a:r>
              <a:rPr lang="en-US" dirty="0">
                <a:cs typeface="Calibri"/>
              </a:rPr>
              <a:t>Write your own API</a:t>
            </a:r>
          </a:p>
          <a:p>
            <a:r>
              <a:rPr lang="en-US" dirty="0">
                <a:cs typeface="Calibri"/>
              </a:rPr>
              <a:t>Built on Domino 10</a:t>
            </a:r>
          </a:p>
          <a:p>
            <a:pPr lvl="1"/>
            <a:r>
              <a:rPr lang="en-US" dirty="0">
                <a:cs typeface="Calibri"/>
              </a:rPr>
              <a:t>Shipped separately.</a:t>
            </a:r>
          </a:p>
          <a:p>
            <a:pPr lvl="1"/>
            <a:r>
              <a:rPr lang="en-US" dirty="0">
                <a:cs typeface="Calibri"/>
              </a:rPr>
              <a:t>More features, more often.</a:t>
            </a:r>
          </a:p>
          <a:p>
            <a:pPr lvl="1"/>
            <a:r>
              <a:rPr lang="en-US" dirty="0">
                <a:cs typeface="Calibri"/>
              </a:rPr>
              <a:t>Guaranteed compatibility</a:t>
            </a:r>
          </a:p>
          <a:p>
            <a:pPr lvl="1"/>
            <a:endParaRPr lang="en-US" dirty="0">
              <a:cs typeface="Calibri"/>
            </a:endParaRPr>
          </a:p>
          <a:p>
            <a:endParaRPr lang="en-US" dirty="0">
              <a:cs typeface="Calibri"/>
            </a:endParaRPr>
          </a:p>
        </p:txBody>
      </p:sp>
      <p:sp>
        <p:nvSpPr>
          <p:cNvPr id="3" name="Title 2">
            <a:extLst>
              <a:ext uri="{FF2B5EF4-FFF2-40B4-BE49-F238E27FC236}">
                <a16:creationId xmlns:a16="http://schemas.microsoft.com/office/drawing/2014/main" id="{B3CF7FCE-4F2A-4908-93B1-ECBD44BA0391}"/>
              </a:ext>
            </a:extLst>
          </p:cNvPr>
          <p:cNvSpPr>
            <a:spLocks noGrp="1"/>
          </p:cNvSpPr>
          <p:nvPr>
            <p:ph type="title"/>
          </p:nvPr>
        </p:nvSpPr>
        <p:spPr/>
        <p:txBody>
          <a:bodyPr/>
          <a:lstStyle/>
          <a:p>
            <a:pPr marL="172720"/>
            <a:r>
              <a:rPr lang="en-US" dirty="0">
                <a:cs typeface="Calibri"/>
              </a:rPr>
              <a:t>Domino 10 </a:t>
            </a:r>
            <a:r>
              <a:rPr lang="en-US" dirty="0" err="1">
                <a:cs typeface="Calibri"/>
              </a:rPr>
              <a:t>Appdev</a:t>
            </a:r>
            <a:r>
              <a:rPr lang="en-US" dirty="0">
                <a:cs typeface="Calibri"/>
              </a:rPr>
              <a:t> Pack</a:t>
            </a:r>
          </a:p>
        </p:txBody>
      </p:sp>
    </p:spTree>
    <p:extLst>
      <p:ext uri="{BB962C8B-B14F-4D97-AF65-F5344CB8AC3E}">
        <p14:creationId xmlns:p14="http://schemas.microsoft.com/office/powerpoint/2010/main" val="336049699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DominoDB</a:t>
            </a:r>
            <a:r>
              <a:rPr lang="en-US" dirty="0"/>
              <a:t> Node Module</a:t>
            </a:r>
          </a:p>
        </p:txBody>
      </p:sp>
      <p:sp>
        <p:nvSpPr>
          <p:cNvPr id="3" name="Content Placeholder 2"/>
          <p:cNvSpPr>
            <a:spLocks noGrp="1"/>
          </p:cNvSpPr>
          <p:nvPr>
            <p:ph idx="1"/>
          </p:nvPr>
        </p:nvSpPr>
        <p:spPr/>
        <p:txBody>
          <a:bodyPr/>
          <a:lstStyle/>
          <a:p>
            <a:r>
              <a:rPr lang="en-US" dirty="0"/>
              <a:t>Access Domino data from your Express server or any other Node application.</a:t>
            </a:r>
          </a:p>
          <a:p>
            <a:r>
              <a:rPr lang="en-US" dirty="0"/>
              <a:t>Easy to install:  </a:t>
            </a:r>
            <a:r>
              <a:rPr lang="en-US" b="1" dirty="0" err="1"/>
              <a:t>npm</a:t>
            </a:r>
            <a:r>
              <a:rPr lang="en-US" b="1" dirty="0"/>
              <a:t> install --save domino-</a:t>
            </a:r>
            <a:r>
              <a:rPr lang="en-US" b="1" dirty="0" err="1"/>
              <a:t>db</a:t>
            </a:r>
            <a:endParaRPr lang="en-US" b="1" dirty="0"/>
          </a:p>
          <a:p>
            <a:r>
              <a:rPr lang="en-US" dirty="0"/>
              <a:t>Goal is to open source as much as possible…. Stay tuned for GitHub URL.</a:t>
            </a:r>
          </a:p>
          <a:p>
            <a:r>
              <a:rPr lang="en-US" dirty="0"/>
              <a:t>Depends on Domino server add-in (code name Proton).</a:t>
            </a:r>
          </a:p>
          <a:p>
            <a:r>
              <a:rPr lang="en-US" dirty="0"/>
              <a:t>Uses DQL for bulk operations.  Read, update, or delete all matching documents in a single request.</a:t>
            </a:r>
          </a:p>
        </p:txBody>
      </p:sp>
    </p:spTree>
    <p:extLst>
      <p:ext uri="{BB962C8B-B14F-4D97-AF65-F5344CB8AC3E}">
        <p14:creationId xmlns:p14="http://schemas.microsoft.com/office/powerpoint/2010/main" val="308656690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D4E78C-4826-4940-9C26-5A219FC48CDA}"/>
              </a:ext>
            </a:extLst>
          </p:cNvPr>
          <p:cNvSpPr>
            <a:spLocks noGrp="1"/>
          </p:cNvSpPr>
          <p:nvPr>
            <p:ph idx="1"/>
          </p:nvPr>
        </p:nvSpPr>
        <p:spPr/>
        <p:txBody>
          <a:bodyPr/>
          <a:lstStyle/>
          <a:p>
            <a:r>
              <a:rPr lang="en-IN" b="1" dirty="0" err="1"/>
              <a:t>DominoDB</a:t>
            </a:r>
            <a:r>
              <a:rPr lang="en-IN" b="1" dirty="0"/>
              <a:t> class</a:t>
            </a:r>
          </a:p>
          <a:p>
            <a:pPr lvl="1"/>
            <a:r>
              <a:rPr lang="en-US" dirty="0"/>
              <a:t>u</a:t>
            </a:r>
            <a:r>
              <a:rPr lang="en-IN" dirty="0" err="1"/>
              <a:t>seServer</a:t>
            </a:r>
            <a:endParaRPr lang="en-IN" dirty="0"/>
          </a:p>
          <a:p>
            <a:r>
              <a:rPr lang="en-IN" b="1" dirty="0"/>
              <a:t>Server class</a:t>
            </a:r>
          </a:p>
          <a:p>
            <a:pPr lvl="1"/>
            <a:r>
              <a:rPr lang="en-US" dirty="0" err="1"/>
              <a:t>useDatabase</a:t>
            </a:r>
            <a:r>
              <a:rPr lang="en-US" dirty="0"/>
              <a:t>, </a:t>
            </a:r>
            <a:r>
              <a:rPr lang="en-US" dirty="0" err="1"/>
              <a:t>getHostName</a:t>
            </a:r>
            <a:r>
              <a:rPr lang="en-US" dirty="0"/>
              <a:t>, </a:t>
            </a:r>
            <a:r>
              <a:rPr lang="en-US" dirty="0" err="1"/>
              <a:t>getConnection</a:t>
            </a:r>
            <a:endParaRPr lang="en-US" dirty="0"/>
          </a:p>
          <a:p>
            <a:r>
              <a:rPr lang="en-IN" b="1" dirty="0"/>
              <a:t>Database class</a:t>
            </a:r>
          </a:p>
          <a:p>
            <a:pPr lvl="1"/>
            <a:r>
              <a:rPr lang="en-US" dirty="0" err="1"/>
              <a:t>useDocument</a:t>
            </a:r>
            <a:r>
              <a:rPr lang="en-US" dirty="0"/>
              <a:t>, </a:t>
            </a:r>
            <a:r>
              <a:rPr lang="en-US" dirty="0" err="1"/>
              <a:t>createDocument</a:t>
            </a:r>
            <a:r>
              <a:rPr lang="en-US" dirty="0"/>
              <a:t>, </a:t>
            </a:r>
            <a:r>
              <a:rPr lang="en-US" dirty="0" err="1"/>
              <a:t>bulkCreateDocuments</a:t>
            </a:r>
            <a:r>
              <a:rPr lang="en-US" dirty="0"/>
              <a:t>, </a:t>
            </a:r>
            <a:r>
              <a:rPr lang="en-US" dirty="0" err="1"/>
              <a:t>bulkReadDocuments</a:t>
            </a:r>
            <a:r>
              <a:rPr lang="en-US" dirty="0"/>
              <a:t>, </a:t>
            </a:r>
            <a:r>
              <a:rPr lang="en-US" dirty="0" err="1"/>
              <a:t>bulkReadDocumentsByUnid</a:t>
            </a:r>
            <a:r>
              <a:rPr lang="en-US" dirty="0"/>
              <a:t>, </a:t>
            </a:r>
            <a:r>
              <a:rPr lang="en-US" dirty="0" err="1"/>
              <a:t>bulkDeleteDocuments</a:t>
            </a:r>
            <a:r>
              <a:rPr lang="en-US" dirty="0"/>
              <a:t>, </a:t>
            </a:r>
            <a:r>
              <a:rPr lang="en-US" dirty="0" err="1"/>
              <a:t>bulkDeleteDocumentsByUnid</a:t>
            </a:r>
            <a:r>
              <a:rPr lang="en-US" dirty="0"/>
              <a:t>, </a:t>
            </a:r>
            <a:r>
              <a:rPr lang="en-US" dirty="0" err="1"/>
              <a:t>bulkDeleteItems</a:t>
            </a:r>
            <a:r>
              <a:rPr lang="en-US" dirty="0"/>
              <a:t>, </a:t>
            </a:r>
            <a:r>
              <a:rPr lang="en-US" dirty="0" err="1"/>
              <a:t>bulkDeleteItemsByUnid</a:t>
            </a:r>
            <a:r>
              <a:rPr lang="en-US" dirty="0"/>
              <a:t>, </a:t>
            </a:r>
            <a:r>
              <a:rPr lang="en-US" dirty="0" err="1"/>
              <a:t>bulkReplaceItems</a:t>
            </a:r>
            <a:r>
              <a:rPr lang="en-US" dirty="0"/>
              <a:t>, </a:t>
            </a:r>
            <a:r>
              <a:rPr lang="en-US" dirty="0" err="1"/>
              <a:t>bulkReplaceItemsByUnid</a:t>
            </a:r>
            <a:r>
              <a:rPr lang="en-US" dirty="0"/>
              <a:t>, </a:t>
            </a:r>
            <a:r>
              <a:rPr lang="en-US" dirty="0" err="1"/>
              <a:t>bulkReplaceDocumentsByUnid</a:t>
            </a:r>
            <a:r>
              <a:rPr lang="en-US" dirty="0"/>
              <a:t>, </a:t>
            </a:r>
            <a:r>
              <a:rPr lang="en-US" dirty="0" err="1"/>
              <a:t>explainQuery</a:t>
            </a:r>
            <a:r>
              <a:rPr lang="en-US" dirty="0"/>
              <a:t>, </a:t>
            </a:r>
            <a:r>
              <a:rPr lang="en-US" dirty="0" err="1"/>
              <a:t>getServer</a:t>
            </a:r>
            <a:r>
              <a:rPr lang="en-US" dirty="0"/>
              <a:t>, </a:t>
            </a:r>
            <a:r>
              <a:rPr lang="en-US" dirty="0" err="1"/>
              <a:t>getFilePath</a:t>
            </a:r>
            <a:r>
              <a:rPr lang="en-US" dirty="0"/>
              <a:t>, </a:t>
            </a:r>
            <a:r>
              <a:rPr lang="en-US" dirty="0" err="1"/>
              <a:t>getDatabase</a:t>
            </a:r>
            <a:r>
              <a:rPr lang="en-US" dirty="0"/>
              <a:t>, </a:t>
            </a:r>
            <a:r>
              <a:rPr lang="en-US" dirty="0" err="1"/>
              <a:t>getUnid</a:t>
            </a:r>
            <a:r>
              <a:rPr lang="en-US" dirty="0"/>
              <a:t>, read (document), </a:t>
            </a:r>
            <a:r>
              <a:rPr lang="en-US" dirty="0" err="1"/>
              <a:t>replaceItems</a:t>
            </a:r>
            <a:r>
              <a:rPr lang="en-US" dirty="0"/>
              <a:t>, delete, </a:t>
            </a:r>
            <a:r>
              <a:rPr lang="en-US" dirty="0" err="1"/>
              <a:t>deleteItems</a:t>
            </a:r>
            <a:endParaRPr lang="en-IN" dirty="0"/>
          </a:p>
          <a:p>
            <a:pPr marL="0" indent="0">
              <a:buNone/>
            </a:pPr>
            <a:endParaRPr lang="en-IN" b="1" dirty="0"/>
          </a:p>
          <a:p>
            <a:pPr lvl="1"/>
            <a:endParaRPr lang="en-IN" b="1" dirty="0"/>
          </a:p>
        </p:txBody>
      </p:sp>
      <p:sp>
        <p:nvSpPr>
          <p:cNvPr id="3" name="Title 2">
            <a:extLst>
              <a:ext uri="{FF2B5EF4-FFF2-40B4-BE49-F238E27FC236}">
                <a16:creationId xmlns:a16="http://schemas.microsoft.com/office/drawing/2014/main" id="{1BD939FE-294E-4816-A1F2-0587125E04B3}"/>
              </a:ext>
            </a:extLst>
          </p:cNvPr>
          <p:cNvSpPr>
            <a:spLocks noGrp="1"/>
          </p:cNvSpPr>
          <p:nvPr>
            <p:ph type="title"/>
          </p:nvPr>
        </p:nvSpPr>
        <p:spPr/>
        <p:txBody>
          <a:bodyPr/>
          <a:lstStyle/>
          <a:p>
            <a:r>
              <a:rPr lang="en-US" dirty="0" err="1"/>
              <a:t>Dominodb</a:t>
            </a:r>
            <a:r>
              <a:rPr lang="en-US" dirty="0"/>
              <a:t> </a:t>
            </a:r>
            <a:r>
              <a:rPr lang="en-US" dirty="0" err="1"/>
              <a:t>api</a:t>
            </a:r>
            <a:r>
              <a:rPr lang="en-US" dirty="0"/>
              <a:t> classes and functions (v 1.0)</a:t>
            </a:r>
            <a:endParaRPr lang="en-IN" dirty="0"/>
          </a:p>
        </p:txBody>
      </p:sp>
      <p:sp>
        <p:nvSpPr>
          <p:cNvPr id="7" name="Rectangle 4">
            <a:extLst>
              <a:ext uri="{FF2B5EF4-FFF2-40B4-BE49-F238E27FC236}">
                <a16:creationId xmlns:a16="http://schemas.microsoft.com/office/drawing/2014/main" id="{4D1FC8B9-9721-4DEA-A763-894B333A9B99}"/>
              </a:ext>
            </a:extLst>
          </p:cNvPr>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4292E"/>
                </a:solidFill>
                <a:effectLst/>
                <a:latin typeface="SFMono-Regular"/>
              </a:rPr>
              <a:t>useDocument</a:t>
            </a:r>
            <a:endParaRPr kumimoji="0" lang="en-US" altLang="en-US" sz="100000" b="1" i="0" u="none" strike="noStrike" cap="none" normalizeH="0" baseline="0">
              <a:ln>
                <a:noFill/>
              </a:ln>
              <a:solidFill>
                <a:srgbClr val="24292E"/>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52378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DominoDB</a:t>
            </a:r>
            <a:r>
              <a:rPr lang="en-US" dirty="0"/>
              <a:t> Example</a:t>
            </a:r>
          </a:p>
        </p:txBody>
      </p:sp>
      <p:sp>
        <p:nvSpPr>
          <p:cNvPr id="3" name="Content Placeholder 2"/>
          <p:cNvSpPr>
            <a:spLocks noGrp="1"/>
          </p:cNvSpPr>
          <p:nvPr>
            <p:ph idx="1"/>
          </p:nvPr>
        </p:nvSpPr>
        <p:spPr>
          <a:solidFill>
            <a:schemeClr val="accent5">
              <a:lumMod val="20000"/>
              <a:lumOff val="80000"/>
            </a:schemeClr>
          </a:solidFill>
        </p:spPr>
        <p:txBody>
          <a:bodyPr>
            <a:noAutofit/>
          </a:bodyPr>
          <a:lstStyle/>
          <a:p>
            <a:pPr marL="0" indent="0">
              <a:spcBef>
                <a:spcPts val="0"/>
              </a:spcBef>
              <a:buNone/>
            </a:pPr>
            <a:endParaRPr lang="en-US" sz="1750" b="1">
              <a:latin typeface="Courier New" panose="02070309020205020404" pitchFamily="49" charset="0"/>
              <a:cs typeface="Courier New" panose="02070309020205020404" pitchFamily="49" charset="0"/>
            </a:endParaRP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01</a:t>
            </a:r>
            <a:r>
              <a:rPr lang="en-US" sz="1750" b="1">
                <a:latin typeface="Courier New" panose="02070309020205020404" pitchFamily="49" charset="0"/>
                <a:cs typeface="Courier New" panose="02070309020205020404" pitchFamily="49" charset="0"/>
              </a:rPr>
              <a:t>  </a:t>
            </a:r>
            <a:r>
              <a:rPr lang="en-US" sz="1750" b="1" dirty="0" err="1">
                <a:latin typeface="Courier New" panose="02070309020205020404" pitchFamily="49" charset="0"/>
                <a:cs typeface="Courier New" panose="02070309020205020404" pitchFamily="49" charset="0"/>
              </a:rPr>
              <a:t>const</a:t>
            </a:r>
            <a:r>
              <a:rPr lang="en-US" sz="1750" b="1">
                <a:latin typeface="Courier New" panose="02070309020205020404" pitchFamily="49" charset="0"/>
                <a:cs typeface="Courier New" panose="02070309020205020404" pitchFamily="49" charset="0"/>
              </a:rPr>
              <a:t> { </a:t>
            </a:r>
            <a:r>
              <a:rPr lang="en-US" sz="1750" b="1" err="1">
                <a:latin typeface="Courier New" panose="02070309020205020404" pitchFamily="49" charset="0"/>
                <a:cs typeface="Courier New" panose="02070309020205020404" pitchFamily="49" charset="0"/>
              </a:rPr>
              <a:t>useServer</a:t>
            </a:r>
            <a:r>
              <a:rPr lang="en-US" sz="1750" b="1">
                <a:latin typeface="Courier New" panose="02070309020205020404" pitchFamily="49" charset="0"/>
                <a:cs typeface="Courier New" panose="02070309020205020404" pitchFamily="49" charset="0"/>
              </a:rPr>
              <a:t> } = require(‘domino-</a:t>
            </a:r>
            <a:r>
              <a:rPr lang="en-US" sz="1750" b="1" err="1">
                <a:latin typeface="Courier New" panose="02070309020205020404" pitchFamily="49" charset="0"/>
                <a:cs typeface="Courier New" panose="02070309020205020404" pitchFamily="49" charset="0"/>
              </a:rPr>
              <a:t>db</a:t>
            </a:r>
            <a:r>
              <a:rPr lang="en-US" sz="1750" b="1">
                <a:latin typeface="Courier New" panose="02070309020205020404" pitchFamily="49" charset="0"/>
                <a:cs typeface="Courier New" panose="02070309020205020404" pitchFamily="49" charset="0"/>
              </a:rPr>
              <a:t>');</a:t>
            </a:r>
            <a:endParaRPr lang="en-US"/>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02</a:t>
            </a:r>
            <a:r>
              <a:rPr lang="en-US" sz="1750" b="1">
                <a:latin typeface="Courier New" panose="02070309020205020404" pitchFamily="49" charset="0"/>
                <a:cs typeface="Courier New" panose="02070309020205020404" pitchFamily="49" charset="0"/>
              </a:rPr>
              <a:t>  </a:t>
            </a:r>
            <a:r>
              <a:rPr lang="en-US" sz="1750" b="1" dirty="0" err="1">
                <a:latin typeface="Courier New" panose="02070309020205020404" pitchFamily="49" charset="0"/>
                <a:cs typeface="Courier New" panose="02070309020205020404" pitchFamily="49" charset="0"/>
              </a:rPr>
              <a:t>const</a:t>
            </a:r>
            <a:r>
              <a:rPr lang="en-US" sz="1750" b="1">
                <a:latin typeface="Courier New" panose="02070309020205020404" pitchFamily="49" charset="0"/>
                <a:cs typeface="Courier New" panose="02070309020205020404" pitchFamily="49" charset="0"/>
              </a:rPr>
              <a:t> </a:t>
            </a:r>
            <a:r>
              <a:rPr lang="en-US" sz="1750" b="1" err="1">
                <a:latin typeface="Courier New" panose="02070309020205020404" pitchFamily="49" charset="0"/>
                <a:cs typeface="Courier New" panose="02070309020205020404" pitchFamily="49" charset="0"/>
              </a:rPr>
              <a:t>serverConfig</a:t>
            </a:r>
            <a:r>
              <a:rPr lang="en-US" sz="1750" b="1">
                <a:latin typeface="Courier New" panose="02070309020205020404" pitchFamily="49" charset="0"/>
                <a:cs typeface="Courier New" panose="02070309020205020404" pitchFamily="49" charset="0"/>
              </a:rPr>
              <a:t> = require('./server-config.js');</a:t>
            </a: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03</a:t>
            </a:r>
            <a:r>
              <a:rPr lang="en-US" sz="1750" b="1">
                <a:latin typeface="Courier New" panose="02070309020205020404" pitchFamily="49" charset="0"/>
                <a:cs typeface="Courier New" panose="02070309020205020404" pitchFamily="49" charset="0"/>
              </a:rPr>
              <a:t>  </a:t>
            </a:r>
            <a:r>
              <a:rPr lang="en-US" sz="1750" b="1" dirty="0" err="1">
                <a:latin typeface="Courier New" panose="02070309020205020404" pitchFamily="49" charset="0"/>
                <a:cs typeface="Courier New" panose="02070309020205020404" pitchFamily="49" charset="0"/>
              </a:rPr>
              <a:t>const</a:t>
            </a:r>
            <a:r>
              <a:rPr lang="en-US" sz="1750" b="1">
                <a:latin typeface="Courier New" panose="02070309020205020404" pitchFamily="49" charset="0"/>
                <a:cs typeface="Courier New" panose="02070309020205020404" pitchFamily="49" charset="0"/>
              </a:rPr>
              <a:t> </a:t>
            </a:r>
            <a:r>
              <a:rPr lang="en-US" sz="1750" b="1" err="1">
                <a:latin typeface="Courier New" panose="02070309020205020404" pitchFamily="49" charset="0"/>
                <a:cs typeface="Courier New" panose="02070309020205020404" pitchFamily="49" charset="0"/>
              </a:rPr>
              <a:t>databaseConfig</a:t>
            </a:r>
            <a:r>
              <a:rPr lang="en-US" sz="1750" b="1">
                <a:latin typeface="Courier New" panose="02070309020205020404" pitchFamily="49" charset="0"/>
                <a:cs typeface="Courier New" panose="02070309020205020404" pitchFamily="49" charset="0"/>
              </a:rPr>
              <a:t> = require('./database-config.js');</a:t>
            </a: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04</a:t>
            </a:r>
            <a:endParaRPr lang="en-US" sz="1799" b="1" dirty="0">
              <a:solidFill>
                <a:schemeClr val="tx1">
                  <a:lumMod val="50000"/>
                  <a:lumOff val="50000"/>
                </a:schemeClr>
              </a:solidFill>
              <a:latin typeface="Courier New" panose="02070309020205020404" pitchFamily="49" charset="0"/>
              <a:cs typeface="Courier New" panose="02070309020205020404" pitchFamily="49" charset="0"/>
            </a:endParaRP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05</a:t>
            </a:r>
            <a:r>
              <a:rPr lang="en-US" sz="1750" b="1">
                <a:latin typeface="Courier New" panose="02070309020205020404" pitchFamily="49" charset="0"/>
                <a:cs typeface="Courier New" panose="02070309020205020404" pitchFamily="49" charset="0"/>
              </a:rPr>
              <a:t>  </a:t>
            </a:r>
            <a:r>
              <a:rPr lang="en-US" sz="1750" b="1" err="1">
                <a:latin typeface="Courier New" panose="02070309020205020404" pitchFamily="49" charset="0"/>
                <a:cs typeface="Courier New" panose="02070309020205020404" pitchFamily="49" charset="0"/>
              </a:rPr>
              <a:t>useServer</a:t>
            </a:r>
            <a:r>
              <a:rPr lang="en-US" sz="1750" b="1">
                <a:latin typeface="Courier New" panose="02070309020205020404" pitchFamily="49" charset="0"/>
                <a:cs typeface="Courier New" panose="02070309020205020404" pitchFamily="49" charset="0"/>
              </a:rPr>
              <a:t>(</a:t>
            </a:r>
            <a:r>
              <a:rPr lang="en-US" sz="1750" b="1" err="1">
                <a:latin typeface="Courier New" panose="02070309020205020404" pitchFamily="49" charset="0"/>
                <a:cs typeface="Courier New" panose="02070309020205020404" pitchFamily="49" charset="0"/>
              </a:rPr>
              <a:t>serverConfig</a:t>
            </a:r>
            <a:r>
              <a:rPr lang="en-US" sz="1750" b="1">
                <a:latin typeface="Courier New" panose="02070309020205020404" pitchFamily="49" charset="0"/>
                <a:cs typeface="Courier New" panose="02070309020205020404" pitchFamily="49" charset="0"/>
              </a:rPr>
              <a:t>)</a:t>
            </a: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06</a:t>
            </a:r>
            <a:r>
              <a:rPr lang="en-US" sz="1750" b="1">
                <a:latin typeface="Courier New" panose="02070309020205020404" pitchFamily="49" charset="0"/>
                <a:cs typeface="Courier New" panose="02070309020205020404" pitchFamily="49" charset="0"/>
              </a:rPr>
              <a:t>   .then(</a:t>
            </a:r>
            <a:r>
              <a:rPr lang="en-US" sz="1750" b="1" dirty="0" err="1">
                <a:latin typeface="Courier New" panose="02070309020205020404" pitchFamily="49" charset="0"/>
                <a:cs typeface="Courier New" panose="02070309020205020404" pitchFamily="49" charset="0"/>
              </a:rPr>
              <a:t>async</a:t>
            </a:r>
            <a:r>
              <a:rPr lang="en-US" sz="1750" b="1">
                <a:latin typeface="Courier New" panose="02070309020205020404" pitchFamily="49" charset="0"/>
                <a:cs typeface="Courier New" panose="02070309020205020404" pitchFamily="49" charset="0"/>
              </a:rPr>
              <a:t> server =&gt; {</a:t>
            </a: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07</a:t>
            </a:r>
            <a:r>
              <a:rPr lang="en-US" sz="1750" b="1">
                <a:latin typeface="Courier New" panose="02070309020205020404" pitchFamily="49" charset="0"/>
                <a:cs typeface="Courier New" panose="02070309020205020404" pitchFamily="49" charset="0"/>
              </a:rPr>
              <a:t>     </a:t>
            </a:r>
            <a:r>
              <a:rPr lang="en-US" sz="1750" b="1" dirty="0" err="1">
                <a:latin typeface="Courier New" panose="02070309020205020404" pitchFamily="49" charset="0"/>
                <a:cs typeface="Courier New" panose="02070309020205020404" pitchFamily="49" charset="0"/>
              </a:rPr>
              <a:t>const</a:t>
            </a:r>
            <a:r>
              <a:rPr lang="en-US" sz="1750" b="1">
                <a:latin typeface="Courier New" panose="02070309020205020404" pitchFamily="49" charset="0"/>
                <a:cs typeface="Courier New" panose="02070309020205020404" pitchFamily="49" charset="0"/>
              </a:rPr>
              <a:t> database = await </a:t>
            </a:r>
            <a:r>
              <a:rPr lang="en-US" sz="1750" b="1" err="1">
                <a:latin typeface="Courier New" panose="02070309020205020404" pitchFamily="49" charset="0"/>
                <a:cs typeface="Courier New" panose="02070309020205020404" pitchFamily="49" charset="0"/>
              </a:rPr>
              <a:t>server.useDatabase</a:t>
            </a:r>
            <a:r>
              <a:rPr lang="en-US" sz="1750" b="1">
                <a:latin typeface="Courier New" panose="02070309020205020404" pitchFamily="49" charset="0"/>
                <a:cs typeface="Courier New" panose="02070309020205020404" pitchFamily="49" charset="0"/>
              </a:rPr>
              <a:t>(</a:t>
            </a:r>
            <a:r>
              <a:rPr lang="en-US" sz="1750" b="1" err="1">
                <a:latin typeface="Courier New" panose="02070309020205020404" pitchFamily="49" charset="0"/>
                <a:cs typeface="Courier New" panose="02070309020205020404" pitchFamily="49" charset="0"/>
              </a:rPr>
              <a:t>databaseConfig</a:t>
            </a:r>
            <a:r>
              <a:rPr lang="en-US" sz="1750" b="1">
                <a:latin typeface="Courier New" panose="02070309020205020404" pitchFamily="49" charset="0"/>
                <a:cs typeface="Courier New" panose="02070309020205020404" pitchFamily="49" charset="0"/>
              </a:rPr>
              <a:t>);</a:t>
            </a: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08</a:t>
            </a:r>
            <a:r>
              <a:rPr lang="en-US" sz="1750" b="1">
                <a:latin typeface="Courier New" panose="02070309020205020404" pitchFamily="49" charset="0"/>
                <a:cs typeface="Courier New" panose="02070309020205020404" pitchFamily="49" charset="0"/>
              </a:rPr>
              <a:t>     </a:t>
            </a:r>
            <a:r>
              <a:rPr lang="en-US" sz="1750" b="1" dirty="0" err="1">
                <a:latin typeface="Courier New" panose="02070309020205020404" pitchFamily="49" charset="0"/>
                <a:cs typeface="Courier New" panose="02070309020205020404" pitchFamily="49" charset="0"/>
              </a:rPr>
              <a:t>const</a:t>
            </a:r>
            <a:r>
              <a:rPr lang="en-US" sz="1750" b="1">
                <a:latin typeface="Courier New" panose="02070309020205020404" pitchFamily="49" charset="0"/>
                <a:cs typeface="Courier New" panose="02070309020205020404" pitchFamily="49" charset="0"/>
              </a:rPr>
              <a:t> documents = await </a:t>
            </a:r>
            <a:r>
              <a:rPr lang="en-US" sz="1750" b="1" err="1">
                <a:latin typeface="Courier New" panose="02070309020205020404" pitchFamily="49" charset="0"/>
                <a:cs typeface="Courier New" panose="02070309020205020404" pitchFamily="49" charset="0"/>
              </a:rPr>
              <a:t>database.bulkReadDocuments</a:t>
            </a:r>
            <a:r>
              <a:rPr lang="en-US" sz="1750" b="1">
                <a:latin typeface="Courier New" panose="02070309020205020404" pitchFamily="49" charset="0"/>
                <a:cs typeface="Courier New" panose="02070309020205020404" pitchFamily="49" charset="0"/>
              </a:rPr>
              <a:t>({ </a:t>
            </a: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09</a:t>
            </a:r>
            <a:r>
              <a:rPr lang="en-US" sz="1750" b="1">
                <a:latin typeface="Courier New" panose="02070309020205020404" pitchFamily="49" charset="0"/>
                <a:cs typeface="Courier New" panose="02070309020205020404" pitchFamily="49" charset="0"/>
              </a:rPr>
              <a:t>       query: </a:t>
            </a:r>
            <a:r>
              <a:rPr lang="en-US" sz="1750">
                <a:latin typeface="Courier New" panose="02070309020205020404" pitchFamily="49" charset="0"/>
                <a:cs typeface="Courier New" panose="02070309020205020404" pitchFamily="49" charset="0"/>
              </a:rPr>
              <a:t>"</a:t>
            </a:r>
            <a:r>
              <a:rPr lang="en-US" sz="1750" b="1">
                <a:latin typeface="Courier New" panose="02070309020205020404" pitchFamily="49" charset="0"/>
                <a:cs typeface="Courier New" panose="02070309020205020404" pitchFamily="49" charset="0"/>
              </a:rPr>
              <a:t>Form = 'Contact' and </a:t>
            </a:r>
            <a:r>
              <a:rPr lang="en-US" sz="1750" b="1" err="1">
                <a:latin typeface="Courier New" panose="02070309020205020404" pitchFamily="49" charset="0"/>
                <a:cs typeface="Courier New" panose="02070309020205020404" pitchFamily="49" charset="0"/>
              </a:rPr>
              <a:t>LastName</a:t>
            </a:r>
            <a:r>
              <a:rPr lang="en-US" sz="1750" b="1">
                <a:latin typeface="Courier New" panose="02070309020205020404" pitchFamily="49" charset="0"/>
                <a:cs typeface="Courier New" panose="02070309020205020404" pitchFamily="49" charset="0"/>
              </a:rPr>
              <a:t> = 'Smith'</a:t>
            </a:r>
            <a:r>
              <a:rPr lang="en-US" sz="1750">
                <a:latin typeface="Courier New" panose="02070309020205020404" pitchFamily="49" charset="0"/>
                <a:cs typeface="Courier New" panose="02070309020205020404" pitchFamily="49" charset="0"/>
              </a:rPr>
              <a:t>"</a:t>
            </a:r>
            <a:r>
              <a:rPr lang="en-US" sz="1750" b="1">
                <a:latin typeface="Courier New" panose="02070309020205020404" pitchFamily="49" charset="0"/>
                <a:cs typeface="Courier New" panose="02070309020205020404" pitchFamily="49" charset="0"/>
              </a:rPr>
              <a:t>,</a:t>
            </a:r>
            <a:endParaRPr lang="en-US"/>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10</a:t>
            </a:r>
            <a:r>
              <a:rPr lang="en-US" sz="1750" b="1">
                <a:latin typeface="Courier New" panose="02070309020205020404" pitchFamily="49" charset="0"/>
                <a:cs typeface="Courier New" panose="02070309020205020404" pitchFamily="49" charset="0"/>
              </a:rPr>
              <a:t>     });</a:t>
            </a: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11</a:t>
            </a:r>
            <a:endParaRPr lang="en-US" sz="1799" b="1" dirty="0">
              <a:solidFill>
                <a:schemeClr val="tx1">
                  <a:lumMod val="50000"/>
                  <a:lumOff val="50000"/>
                </a:schemeClr>
              </a:solidFill>
              <a:latin typeface="Courier New" panose="02070309020205020404" pitchFamily="49" charset="0"/>
              <a:cs typeface="Courier New" panose="02070309020205020404" pitchFamily="49" charset="0"/>
            </a:endParaRP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12</a:t>
            </a:r>
            <a:r>
              <a:rPr lang="en-US" sz="1750" b="1">
                <a:latin typeface="Courier New" panose="02070309020205020404" pitchFamily="49" charset="0"/>
                <a:cs typeface="Courier New" panose="02070309020205020404" pitchFamily="49" charset="0"/>
              </a:rPr>
              <a:t>     // documents is an array of documents -- one for each</a:t>
            </a: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13</a:t>
            </a:r>
            <a:r>
              <a:rPr lang="en-US" sz="1750" b="1">
                <a:latin typeface="Courier New" panose="02070309020205020404" pitchFamily="49" charset="0"/>
                <a:cs typeface="Courier New" panose="02070309020205020404" pitchFamily="49" charset="0"/>
              </a:rPr>
              <a:t>     // document that matches the query</a:t>
            </a:r>
          </a:p>
          <a:p>
            <a:pPr marL="0" indent="0">
              <a:spcBef>
                <a:spcPts val="0"/>
              </a:spcBef>
              <a:buNone/>
            </a:pPr>
            <a:r>
              <a:rPr lang="en-US" sz="1750" b="1" dirty="0">
                <a:latin typeface="Courier New" panose="02070309020205020404" pitchFamily="49" charset="0"/>
                <a:cs typeface="Courier New" panose="02070309020205020404" pitchFamily="49" charset="0"/>
              </a:rPr>
              <a:t> </a:t>
            </a:r>
            <a:r>
              <a:rPr lang="en-US" sz="1750" b="1" dirty="0">
                <a:solidFill>
                  <a:schemeClr val="tx1">
                    <a:lumMod val="50000"/>
                    <a:lumOff val="50000"/>
                  </a:schemeClr>
                </a:solidFill>
                <a:latin typeface="Courier New" panose="02070309020205020404" pitchFamily="49" charset="0"/>
                <a:cs typeface="Courier New" panose="02070309020205020404" pitchFamily="49" charset="0"/>
              </a:rPr>
              <a:t>14</a:t>
            </a:r>
            <a:r>
              <a:rPr lang="en-US" sz="1750" b="1">
                <a:latin typeface="Courier New" panose="02070309020205020404" pitchFamily="49" charset="0"/>
                <a:cs typeface="Courier New" panose="02070309020205020404" pitchFamily="49" charset="0"/>
              </a:rPr>
              <a:t>   });</a:t>
            </a:r>
          </a:p>
          <a:p>
            <a:pPr marL="0" indent="0">
              <a:spcBef>
                <a:spcPts val="0"/>
              </a:spcBef>
              <a:buNone/>
            </a:pPr>
            <a:endParaRPr lang="en-US" sz="175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902639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DominoDB</a:t>
            </a:r>
            <a:r>
              <a:rPr lang="en-US" dirty="0"/>
              <a:t> Demo</a:t>
            </a:r>
          </a:p>
        </p:txBody>
      </p:sp>
      <p:sp>
        <p:nvSpPr>
          <p:cNvPr id="5" name="Content Placeholder 4">
            <a:extLst>
              <a:ext uri="{FF2B5EF4-FFF2-40B4-BE49-F238E27FC236}">
                <a16:creationId xmlns:a16="http://schemas.microsoft.com/office/drawing/2014/main" id="{2E0D1392-080D-42AD-9590-31FFCD31B522}"/>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45435885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BC8748-C376-4713-B37C-7CBB6CBC4A28}"/>
              </a:ext>
            </a:extLst>
          </p:cNvPr>
          <p:cNvSpPr>
            <a:spLocks noGrp="1"/>
          </p:cNvSpPr>
          <p:nvPr>
            <p:ph idx="1"/>
          </p:nvPr>
        </p:nvSpPr>
        <p:spPr>
          <a:xfrm>
            <a:off x="406294" y="1117601"/>
            <a:ext cx="11376237" cy="5294216"/>
          </a:xfrm>
        </p:spPr>
        <p:txBody>
          <a:bodyPr/>
          <a:lstStyle/>
          <a:p>
            <a:r>
              <a:rPr lang="en-US" dirty="0"/>
              <a:t>Domino Application Development investment increased with Project Sagan</a:t>
            </a:r>
            <a:endParaRPr lang="en-IN" dirty="0"/>
          </a:p>
          <a:p>
            <a:r>
              <a:rPr lang="en-US" dirty="0"/>
              <a:t>Web Application Development in 2018 and forward has heavily established, favorite technology</a:t>
            </a:r>
          </a:p>
          <a:p>
            <a:pPr lvl="1"/>
            <a:r>
              <a:rPr lang="en-US" dirty="0" err="1"/>
              <a:t>Javascript</a:t>
            </a:r>
            <a:r>
              <a:rPr lang="en-US" dirty="0"/>
              <a:t> is the programming language of choice for modern apps with JSON as its intrinsic data format</a:t>
            </a:r>
          </a:p>
          <a:p>
            <a:pPr lvl="1"/>
            <a:r>
              <a:rPr lang="en-US" dirty="0">
                <a:hlinkClick r:id="rId3"/>
              </a:rPr>
              <a:t>node.js </a:t>
            </a:r>
            <a:r>
              <a:rPr lang="en-US" dirty="0"/>
              <a:t>(born 2009) is the server-side </a:t>
            </a:r>
            <a:r>
              <a:rPr lang="en-US" dirty="0" err="1"/>
              <a:t>Javascript</a:t>
            </a:r>
            <a:r>
              <a:rPr lang="en-US" dirty="0"/>
              <a:t> environment of choice</a:t>
            </a:r>
          </a:p>
          <a:p>
            <a:r>
              <a:rPr lang="en-US" dirty="0"/>
              <a:t>For existing customers and business partners – </a:t>
            </a:r>
          </a:p>
          <a:p>
            <a:pPr lvl="1"/>
            <a:r>
              <a:rPr lang="en-US" dirty="0" err="1"/>
              <a:t>Lotusscript</a:t>
            </a:r>
            <a:r>
              <a:rPr lang="en-US" dirty="0"/>
              <a:t> and Java support still vital but cannot find </a:t>
            </a:r>
          </a:p>
          <a:p>
            <a:pPr lvl="2"/>
            <a:r>
              <a:rPr lang="en-US" dirty="0"/>
              <a:t>People who know them or even people willing to learn</a:t>
            </a:r>
          </a:p>
          <a:p>
            <a:pPr lvl="1"/>
            <a:r>
              <a:rPr lang="en-US" dirty="0"/>
              <a:t>Shops where Domino apps are endangered are pushing them to be “future proof” – well, ok 10-years say</a:t>
            </a:r>
          </a:p>
          <a:p>
            <a:r>
              <a:rPr lang="en-US" dirty="0"/>
              <a:t>So, “defending the base” means supporting and exploiting the newer established technology</a:t>
            </a:r>
          </a:p>
          <a:p>
            <a:pPr lvl="1"/>
            <a:r>
              <a:rPr lang="en-US" dirty="0"/>
              <a:t>Domino has a rich feature set – this is a new venue to expose and utilize it</a:t>
            </a:r>
            <a:endParaRPr lang="en-IN" dirty="0"/>
          </a:p>
        </p:txBody>
      </p:sp>
      <p:sp>
        <p:nvSpPr>
          <p:cNvPr id="3" name="Title 2">
            <a:extLst>
              <a:ext uri="{FF2B5EF4-FFF2-40B4-BE49-F238E27FC236}">
                <a16:creationId xmlns:a16="http://schemas.microsoft.com/office/drawing/2014/main" id="{AC4E0CF2-3288-4700-A1B8-60D67A893DAA}"/>
              </a:ext>
            </a:extLst>
          </p:cNvPr>
          <p:cNvSpPr>
            <a:spLocks noGrp="1"/>
          </p:cNvSpPr>
          <p:nvPr>
            <p:ph type="title"/>
          </p:nvPr>
        </p:nvSpPr>
        <p:spPr/>
        <p:txBody>
          <a:bodyPr/>
          <a:lstStyle/>
          <a:p>
            <a:r>
              <a:rPr lang="en-US" dirty="0"/>
              <a:t>How we got here</a:t>
            </a:r>
            <a:endParaRPr lang="en-IN" dirty="0"/>
          </a:p>
        </p:txBody>
      </p:sp>
    </p:spTree>
    <p:extLst>
      <p:ext uri="{BB962C8B-B14F-4D97-AF65-F5344CB8AC3E}">
        <p14:creationId xmlns:p14="http://schemas.microsoft.com/office/powerpoint/2010/main" val="384021935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A91802-83C3-4A78-9815-D1CBE877228F}"/>
              </a:ext>
            </a:extLst>
          </p:cNvPr>
          <p:cNvGrpSpPr/>
          <p:nvPr/>
        </p:nvGrpSpPr>
        <p:grpSpPr>
          <a:xfrm>
            <a:off x="6690872" y="1294644"/>
            <a:ext cx="2841278" cy="3611841"/>
            <a:chOff x="4454111" y="748512"/>
            <a:chExt cx="2842018" cy="3612782"/>
          </a:xfrm>
        </p:grpSpPr>
        <p:sp>
          <p:nvSpPr>
            <p:cNvPr id="3" name="Rectangle 2">
              <a:extLst>
                <a:ext uri="{FF2B5EF4-FFF2-40B4-BE49-F238E27FC236}">
                  <a16:creationId xmlns:a16="http://schemas.microsoft.com/office/drawing/2014/main" id="{EE2221DE-EEE7-4521-AC56-16FC290FAD1E}"/>
                </a:ext>
              </a:extLst>
            </p:cNvPr>
            <p:cNvSpPr/>
            <p:nvPr/>
          </p:nvSpPr>
          <p:spPr>
            <a:xfrm>
              <a:off x="4556029" y="3226637"/>
              <a:ext cx="2183521" cy="1134657"/>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black"/>
                  </a:solidFill>
                  <a:effectLst/>
                  <a:uLnTx/>
                  <a:uFillTx/>
                  <a:latin typeface="Calibri" panose="020F0502020204030204"/>
                  <a:ea typeface="+mn-ea"/>
                  <a:cs typeface="+mn-cs"/>
                </a:rPr>
                <a:t>App</a:t>
              </a:r>
              <a:endParaRPr kumimoji="0" lang="en-IN"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C262566-0238-4104-8996-79AF0156F455}"/>
                </a:ext>
              </a:extLst>
            </p:cNvPr>
            <p:cNvSpPr txBox="1"/>
            <p:nvPr/>
          </p:nvSpPr>
          <p:spPr>
            <a:xfrm>
              <a:off x="4553949" y="3230954"/>
              <a:ext cx="603050" cy="261610"/>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NodeJS</a:t>
              </a:r>
              <a:endParaRPr kumimoji="0" lang="en-IN"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A373B2D-9FC1-4890-869F-8D10EFF53DFB}"/>
                </a:ext>
              </a:extLst>
            </p:cNvPr>
            <p:cNvSpPr/>
            <p:nvPr/>
          </p:nvSpPr>
          <p:spPr>
            <a:xfrm>
              <a:off x="5940388" y="3227593"/>
              <a:ext cx="795771" cy="403693"/>
            </a:xfrm>
            <a:prstGeom prst="rect">
              <a:avLst/>
            </a:prstGeom>
            <a:solidFill>
              <a:srgbClr val="FFC000">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domino-</a:t>
              </a:r>
              <a:r>
                <a:rPr kumimoji="0" lang="en-US" sz="1000" b="0" i="0" u="none" strike="noStrike" kern="0" cap="none" spc="0" normalizeH="0" baseline="0" noProof="0" dirty="0" err="1">
                  <a:ln>
                    <a:noFill/>
                  </a:ln>
                  <a:solidFill>
                    <a:prstClr val="black"/>
                  </a:solidFill>
                  <a:effectLst/>
                  <a:uLnTx/>
                  <a:uFillTx/>
                  <a:latin typeface="Calibri" panose="020F0502020204030204"/>
                  <a:ea typeface="+mn-ea"/>
                  <a:cs typeface="+mn-cs"/>
                </a:rPr>
                <a:t>db</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E906F87-BAFE-44CB-B789-AC77CAA8D8D8}"/>
                </a:ext>
              </a:extLst>
            </p:cNvPr>
            <p:cNvSpPr/>
            <p:nvPr/>
          </p:nvSpPr>
          <p:spPr>
            <a:xfrm>
              <a:off x="4454111" y="748512"/>
              <a:ext cx="2511631" cy="1941616"/>
            </a:xfrm>
            <a:prstGeom prst="rect">
              <a:avLst/>
            </a:prstGeom>
            <a:solidFill>
              <a:sysClr val="window" lastClr="FFFFFF"/>
            </a:solidFill>
            <a:ln w="12700" cap="flat" cmpd="sng" algn="ctr">
              <a:solidFill>
                <a:sysClr val="windowText" lastClr="000000">
                  <a:shade val="50000"/>
                </a:sysClr>
              </a:solidFill>
              <a:prstDash val="solid"/>
              <a:miter lim="800000"/>
            </a:ln>
            <a:effectLst/>
          </p:spPr>
          <p:txBody>
            <a:bodyPr tIns="182832" bIns="91416"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Domino</a:t>
              </a:r>
              <a:endParaRPr kumimoji="0" lang="en-IN" sz="1799" b="0" i="0" u="none" strike="noStrike" kern="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CFB3CE0C-D58B-48CC-86AE-A4B89A883930}"/>
                </a:ext>
              </a:extLst>
            </p:cNvPr>
            <p:cNvGrpSpPr/>
            <p:nvPr/>
          </p:nvGrpSpPr>
          <p:grpSpPr>
            <a:xfrm>
              <a:off x="5512970" y="1695029"/>
              <a:ext cx="1352314" cy="859184"/>
              <a:chOff x="1795428" y="1761975"/>
              <a:chExt cx="1352314" cy="859184"/>
            </a:xfrm>
          </p:grpSpPr>
          <p:sp>
            <p:nvSpPr>
              <p:cNvPr id="11" name="Rectangle 10">
                <a:extLst>
                  <a:ext uri="{FF2B5EF4-FFF2-40B4-BE49-F238E27FC236}">
                    <a16:creationId xmlns:a16="http://schemas.microsoft.com/office/drawing/2014/main" id="{D7B91AD6-D336-4B03-BA55-FD81BFBC6DF6}"/>
                  </a:ext>
                </a:extLst>
              </p:cNvPr>
              <p:cNvSpPr/>
              <p:nvPr/>
            </p:nvSpPr>
            <p:spPr>
              <a:xfrm>
                <a:off x="1795428" y="1761975"/>
                <a:ext cx="1352314" cy="859184"/>
              </a:xfrm>
              <a:prstGeom prst="rect">
                <a:avLst/>
              </a:prstGeom>
              <a:solidFill>
                <a:srgbClr val="ED7D31"/>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GRPC/Proton</a:t>
                </a:r>
                <a:endParaRPr kumimoji="0" lang="en-IN" sz="1600" b="0" i="0" u="none" strike="noStrike" kern="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C671A22-EC77-455E-A323-90249924E49C}"/>
                  </a:ext>
                </a:extLst>
              </p:cNvPr>
              <p:cNvSpPr txBox="1"/>
              <p:nvPr/>
            </p:nvSpPr>
            <p:spPr>
              <a:xfrm>
                <a:off x="1832996" y="1783979"/>
                <a:ext cx="389850" cy="276999"/>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SSL</a:t>
                </a:r>
                <a:endParaRPr kumimoji="0" lang="en-IN"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Cylinder 7">
              <a:extLst>
                <a:ext uri="{FF2B5EF4-FFF2-40B4-BE49-F238E27FC236}">
                  <a16:creationId xmlns:a16="http://schemas.microsoft.com/office/drawing/2014/main" id="{C68FD9FC-10D7-4B9C-A82F-DD16EA9A3057}"/>
                </a:ext>
              </a:extLst>
            </p:cNvPr>
            <p:cNvSpPr/>
            <p:nvPr/>
          </p:nvSpPr>
          <p:spPr>
            <a:xfrm>
              <a:off x="6189127" y="817583"/>
              <a:ext cx="573712" cy="754337"/>
            </a:xfrm>
            <a:prstGeom prst="can">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IN" sz="179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956C764B-8719-4F98-89ED-A3E28D35C207}"/>
                </a:ext>
              </a:extLst>
            </p:cNvPr>
            <p:cNvCxnSpPr>
              <a:cxnSpLocks/>
            </p:cNvCxnSpPr>
            <p:nvPr/>
          </p:nvCxnSpPr>
          <p:spPr>
            <a:xfrm flipH="1" flipV="1">
              <a:off x="6551919" y="2554213"/>
              <a:ext cx="42449" cy="719996"/>
            </a:xfrm>
            <a:prstGeom prst="straightConnector1">
              <a:avLst/>
            </a:prstGeom>
            <a:noFill/>
            <a:ln w="6350" cap="flat" cmpd="sng" algn="ctr">
              <a:solidFill>
                <a:sysClr val="windowText" lastClr="000000"/>
              </a:solidFill>
              <a:prstDash val="solid"/>
              <a:miter lim="800000"/>
              <a:headEnd type="none"/>
              <a:tailEnd type="triangle"/>
            </a:ln>
            <a:effectLst/>
          </p:spPr>
        </p:cxnSp>
        <p:sp>
          <p:nvSpPr>
            <p:cNvPr id="10" name="TextBox 9">
              <a:extLst>
                <a:ext uri="{FF2B5EF4-FFF2-40B4-BE49-F238E27FC236}">
                  <a16:creationId xmlns:a16="http://schemas.microsoft.com/office/drawing/2014/main" id="{D0DE5AF5-E0BC-49B2-B672-E313AF646D1A}"/>
                </a:ext>
              </a:extLst>
            </p:cNvPr>
            <p:cNvSpPr txBox="1"/>
            <p:nvPr/>
          </p:nvSpPr>
          <p:spPr>
            <a:xfrm>
              <a:off x="6255148" y="2641009"/>
              <a:ext cx="1040981"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a:ln>
                  <a:noFill/>
                </a:ln>
                <a:solidFill>
                  <a:prstClr val="black"/>
                </a:solidFill>
                <a:effectLst/>
                <a:uLnTx/>
                <a:uFillTx/>
                <a:latin typeface="Calibri" panose="020F0502020204030204"/>
                <a:ea typeface="+mn-ea"/>
                <a:cs typeface="Calibri"/>
              </a:endParaRPr>
            </a:p>
          </p:txBody>
        </p:sp>
      </p:grpSp>
      <p:pic>
        <p:nvPicPr>
          <p:cNvPr id="13" name="Graphic 12" descr="User">
            <a:extLst>
              <a:ext uri="{FF2B5EF4-FFF2-40B4-BE49-F238E27FC236}">
                <a16:creationId xmlns:a16="http://schemas.microsoft.com/office/drawing/2014/main" id="{921DD4A9-3C45-4B8B-88CA-432A7BC662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82015" y="5604563"/>
            <a:ext cx="914162" cy="914162"/>
          </a:xfrm>
          <a:prstGeom prst="rect">
            <a:avLst/>
          </a:prstGeom>
        </p:spPr>
      </p:pic>
      <p:cxnSp>
        <p:nvCxnSpPr>
          <p:cNvPr id="14" name="Straight Arrow Connector 13">
            <a:extLst>
              <a:ext uri="{FF2B5EF4-FFF2-40B4-BE49-F238E27FC236}">
                <a16:creationId xmlns:a16="http://schemas.microsoft.com/office/drawing/2014/main" id="{855ED1DF-E9C3-4CE5-8ABF-69C8B3DC81E6}"/>
              </a:ext>
            </a:extLst>
          </p:cNvPr>
          <p:cNvCxnSpPr>
            <a:cxnSpLocks/>
            <a:stCxn id="13" idx="0"/>
            <a:endCxn id="3" idx="2"/>
          </p:cNvCxnSpPr>
          <p:nvPr/>
        </p:nvCxnSpPr>
        <p:spPr>
          <a:xfrm flipH="1" flipV="1">
            <a:off x="7884239" y="4906485"/>
            <a:ext cx="54857" cy="698078"/>
          </a:xfrm>
          <a:prstGeom prst="straightConnector1">
            <a:avLst/>
          </a:prstGeom>
          <a:noFill/>
          <a:ln w="6350" cap="flat" cmpd="sng" algn="ctr">
            <a:solidFill>
              <a:sysClr val="windowText" lastClr="000000"/>
            </a:solidFill>
            <a:prstDash val="solid"/>
            <a:miter lim="800000"/>
            <a:headEnd type="none"/>
            <a:tailEnd type="triangle"/>
          </a:ln>
          <a:effectLst/>
        </p:spPr>
      </p:cxnSp>
      <p:sp>
        <p:nvSpPr>
          <p:cNvPr id="15" name="TextBox 14">
            <a:extLst>
              <a:ext uri="{FF2B5EF4-FFF2-40B4-BE49-F238E27FC236}">
                <a16:creationId xmlns:a16="http://schemas.microsoft.com/office/drawing/2014/main" id="{7A4BC9B9-C5DC-45DF-AD05-EB51962C3223}"/>
              </a:ext>
            </a:extLst>
          </p:cNvPr>
          <p:cNvSpPr txBox="1"/>
          <p:nvPr/>
        </p:nvSpPr>
        <p:spPr>
          <a:xfrm>
            <a:off x="7092130" y="5172342"/>
            <a:ext cx="1040710" cy="246157"/>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a:ln>
                <a:noFill/>
              </a:ln>
              <a:solidFill>
                <a:prstClr val="black"/>
              </a:solidFill>
              <a:effectLst/>
              <a:uLnTx/>
              <a:uFillTx/>
              <a:latin typeface="Calibri" panose="020F0502020204030204"/>
              <a:ea typeface="+mn-ea"/>
              <a:cs typeface="Calibri"/>
            </a:endParaRPr>
          </a:p>
        </p:txBody>
      </p:sp>
      <p:sp>
        <p:nvSpPr>
          <p:cNvPr id="16" name="Title 1">
            <a:extLst>
              <a:ext uri="{FF2B5EF4-FFF2-40B4-BE49-F238E27FC236}">
                <a16:creationId xmlns:a16="http://schemas.microsoft.com/office/drawing/2014/main" id="{3E26DF91-8D18-4F17-AE5D-93310A409D9C}"/>
              </a:ext>
            </a:extLst>
          </p:cNvPr>
          <p:cNvSpPr>
            <a:spLocks noGrp="1"/>
          </p:cNvSpPr>
          <p:nvPr>
            <p:ph type="title"/>
          </p:nvPr>
        </p:nvSpPr>
        <p:spPr>
          <a:xfrm>
            <a:off x="467302" y="340469"/>
            <a:ext cx="11315230" cy="756137"/>
          </a:xfrm>
        </p:spPr>
        <p:txBody>
          <a:bodyPr/>
          <a:lstStyle/>
          <a:p>
            <a:r>
              <a:rPr lang="en-US" dirty="0"/>
              <a:t>Domino Oauth2 solution – basic Application security</a:t>
            </a:r>
          </a:p>
        </p:txBody>
      </p:sp>
      <p:sp>
        <p:nvSpPr>
          <p:cNvPr id="19" name="Content Placeholder 2">
            <a:extLst>
              <a:ext uri="{FF2B5EF4-FFF2-40B4-BE49-F238E27FC236}">
                <a16:creationId xmlns:a16="http://schemas.microsoft.com/office/drawing/2014/main" id="{9FF6B6D2-1F2E-462E-BACF-B806F41BD887}"/>
              </a:ext>
            </a:extLst>
          </p:cNvPr>
          <p:cNvSpPr>
            <a:spLocks noGrp="1"/>
          </p:cNvSpPr>
          <p:nvPr>
            <p:ph idx="1"/>
          </p:nvPr>
        </p:nvSpPr>
        <p:spPr>
          <a:xfrm>
            <a:off x="406293" y="1340340"/>
            <a:ext cx="5682813" cy="4976732"/>
          </a:xfrm>
        </p:spPr>
        <p:txBody>
          <a:bodyPr/>
          <a:lstStyle/>
          <a:p>
            <a:pPr>
              <a:buClr>
                <a:schemeClr val="accent3"/>
              </a:buClr>
            </a:pPr>
            <a:r>
              <a:rPr lang="en-US" dirty="0"/>
              <a:t>Application functions as a user to Domino</a:t>
            </a:r>
          </a:p>
          <a:p>
            <a:pPr lvl="1">
              <a:buClr>
                <a:schemeClr val="accent3"/>
              </a:buClr>
            </a:pPr>
            <a:r>
              <a:rPr lang="en-US" dirty="0"/>
              <a:t>Granted ACL privileges on a database-by-database basis</a:t>
            </a:r>
          </a:p>
          <a:p>
            <a:pPr lvl="1">
              <a:buClr>
                <a:schemeClr val="accent3"/>
              </a:buClr>
            </a:pPr>
            <a:r>
              <a:rPr lang="en-US" b="1" dirty="0"/>
              <a:t>Generally </a:t>
            </a:r>
            <a:r>
              <a:rPr lang="en-US" dirty="0"/>
              <a:t>more power granted to application for a given database but fewer databases accessible. </a:t>
            </a:r>
          </a:p>
          <a:p>
            <a:pPr>
              <a:buClr>
                <a:schemeClr val="accent3"/>
              </a:buClr>
            </a:pPr>
            <a:r>
              <a:rPr lang="en-US" dirty="0">
                <a:cs typeface="Calibri"/>
              </a:rPr>
              <a:t>High speed, encrypted </a:t>
            </a:r>
            <a:r>
              <a:rPr lang="en-US" dirty="0" err="1">
                <a:cs typeface="Calibri"/>
              </a:rPr>
              <a:t>gRPC</a:t>
            </a:r>
            <a:r>
              <a:rPr lang="en-US" dirty="0">
                <a:cs typeface="Calibri"/>
              </a:rPr>
              <a:t> traffic between Node.js and Domino</a:t>
            </a:r>
          </a:p>
          <a:p>
            <a:pPr>
              <a:buClr>
                <a:schemeClr val="accent3"/>
              </a:buClr>
            </a:pPr>
            <a:r>
              <a:rPr lang="en-US" dirty="0">
                <a:cs typeface="Calibri"/>
              </a:rPr>
              <a:t>New Proton add-in handles the </a:t>
            </a:r>
            <a:r>
              <a:rPr lang="en-US" dirty="0" err="1">
                <a:cs typeface="Calibri"/>
              </a:rPr>
              <a:t>gRPC</a:t>
            </a:r>
            <a:r>
              <a:rPr lang="en-US" dirty="0">
                <a:cs typeface="Calibri"/>
              </a:rPr>
              <a:t> &lt;-&gt; Domino traffic server-side</a:t>
            </a:r>
          </a:p>
        </p:txBody>
      </p:sp>
    </p:spTree>
    <p:extLst>
      <p:ext uri="{BB962C8B-B14F-4D97-AF65-F5344CB8AC3E}">
        <p14:creationId xmlns:p14="http://schemas.microsoft.com/office/powerpoint/2010/main" val="25151912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6556359-4E76-414F-A146-4D77E4BBCB94}"/>
              </a:ext>
            </a:extLst>
          </p:cNvPr>
          <p:cNvGrpSpPr/>
          <p:nvPr/>
        </p:nvGrpSpPr>
        <p:grpSpPr>
          <a:xfrm>
            <a:off x="6525526" y="520552"/>
            <a:ext cx="5105074" cy="5876889"/>
            <a:chOff x="2187236" y="536767"/>
            <a:chExt cx="5106404" cy="5878422"/>
          </a:xfrm>
        </p:grpSpPr>
        <p:grpSp>
          <p:nvGrpSpPr>
            <p:cNvPr id="6" name="Group 5">
              <a:extLst>
                <a:ext uri="{FF2B5EF4-FFF2-40B4-BE49-F238E27FC236}">
                  <a16:creationId xmlns:a16="http://schemas.microsoft.com/office/drawing/2014/main" id="{857C50C3-AAA0-484F-8D6D-8540BAFA08CB}"/>
                </a:ext>
              </a:extLst>
            </p:cNvPr>
            <p:cNvGrpSpPr/>
            <p:nvPr/>
          </p:nvGrpSpPr>
          <p:grpSpPr>
            <a:xfrm>
              <a:off x="5184339" y="3315765"/>
              <a:ext cx="2109301" cy="1181378"/>
              <a:chOff x="3255745" y="3751040"/>
              <a:chExt cx="2109301" cy="1181378"/>
            </a:xfrm>
          </p:grpSpPr>
          <p:grpSp>
            <p:nvGrpSpPr>
              <p:cNvPr id="37" name="Group 36">
                <a:extLst>
                  <a:ext uri="{FF2B5EF4-FFF2-40B4-BE49-F238E27FC236}">
                    <a16:creationId xmlns:a16="http://schemas.microsoft.com/office/drawing/2014/main" id="{C13605B8-6A85-47DA-AF84-8F63D3A38590}"/>
                  </a:ext>
                </a:extLst>
              </p:cNvPr>
              <p:cNvGrpSpPr/>
              <p:nvPr/>
            </p:nvGrpSpPr>
            <p:grpSpPr>
              <a:xfrm>
                <a:off x="3255745" y="3751040"/>
                <a:ext cx="2105057" cy="1181378"/>
                <a:chOff x="1332262" y="3630902"/>
                <a:chExt cx="2105057" cy="1181378"/>
              </a:xfrm>
            </p:grpSpPr>
            <p:sp>
              <p:nvSpPr>
                <p:cNvPr id="41" name="Rectangle 40">
                  <a:extLst>
                    <a:ext uri="{FF2B5EF4-FFF2-40B4-BE49-F238E27FC236}">
                      <a16:creationId xmlns:a16="http://schemas.microsoft.com/office/drawing/2014/main" id="{A1D2ED1E-AB04-4D7A-871E-FFB2FC30D307}"/>
                    </a:ext>
                  </a:extLst>
                </p:cNvPr>
                <p:cNvSpPr/>
                <p:nvPr/>
              </p:nvSpPr>
              <p:spPr>
                <a:xfrm>
                  <a:off x="1332267" y="3630902"/>
                  <a:ext cx="2105052" cy="1181378"/>
                </a:xfrm>
                <a:prstGeom prst="rect">
                  <a:avLst/>
                </a:prstGeom>
                <a:solidFill>
                  <a:srgbClr val="70AD47"/>
                </a:solidFill>
                <a:ln w="12700" cap="flat" cmpd="sng" algn="ctr">
                  <a:solidFill>
                    <a:srgbClr val="4472C4">
                      <a:shade val="50000"/>
                    </a:srgbClr>
                  </a:solidFill>
                  <a:prstDash val="solid"/>
                  <a:miter lim="800000"/>
                </a:ln>
                <a:effectLst/>
              </p:spPr>
              <p:txBody>
                <a:bodyPr tIns="182832" rtlCol="0" anchor="ctr"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000000"/>
                      </a:solidFill>
                      <a:effectLst/>
                      <a:uLnTx/>
                      <a:uFillTx/>
                      <a:latin typeface="Calibri" panose="020F0502020204030204"/>
                      <a:ea typeface="+mn-ea"/>
                      <a:cs typeface="+mn-cs"/>
                    </a:rPr>
                    <a:t>IAM</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a:ea typeface="+mn-ea"/>
                      <a:cs typeface="+mn-cs"/>
                    </a:rPr>
                    <a:t>(OIDC)</a:t>
                  </a:r>
                  <a:endParaRPr kumimoji="0" lang="en-IN" sz="11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45561A43-CD09-49AA-8DB5-57C7CAC0E450}"/>
                    </a:ext>
                  </a:extLst>
                </p:cNvPr>
                <p:cNvSpPr txBox="1"/>
                <p:nvPr/>
              </p:nvSpPr>
              <p:spPr>
                <a:xfrm>
                  <a:off x="1332262" y="3633587"/>
                  <a:ext cx="603050" cy="261610"/>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NodeJS</a:t>
                  </a:r>
                  <a:endParaRPr kumimoji="0" lang="en-IN"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2E094CFB-CE6C-451F-8B05-88CBC00295D1}"/>
                  </a:ext>
                </a:extLst>
              </p:cNvPr>
              <p:cNvSpPr/>
              <p:nvPr/>
            </p:nvSpPr>
            <p:spPr>
              <a:xfrm>
                <a:off x="4470001" y="3751868"/>
                <a:ext cx="895045" cy="403693"/>
              </a:xfrm>
              <a:prstGeom prst="rect">
                <a:avLst/>
              </a:prstGeom>
              <a:solidFill>
                <a:srgbClr val="FFC000">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a:ea typeface="+mn-ea"/>
                    <a:cs typeface="+mn-cs"/>
                  </a:rPr>
                  <a:t>domino-</a:t>
                </a:r>
                <a:r>
                  <a:rPr kumimoji="0" lang="en-US" sz="1000" b="0" i="0" u="none" strike="noStrike" kern="0" cap="none" spc="0" normalizeH="0" baseline="0" noProof="0" dirty="0" err="1">
                    <a:ln>
                      <a:noFill/>
                    </a:ln>
                    <a:solidFill>
                      <a:srgbClr val="000000"/>
                    </a:solidFill>
                    <a:effectLst/>
                    <a:uLnTx/>
                    <a:uFillTx/>
                    <a:latin typeface="Calibri" panose="020F0502020204030204"/>
                    <a:ea typeface="+mn-ea"/>
                    <a:cs typeface="+mn-cs"/>
                  </a:rPr>
                  <a:t>db</a:t>
                </a:r>
                <a:endParaRPr kumimoji="0" lang="en-IN" sz="10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4BC54E1E-ED47-443B-81FE-8D8484791BF9}"/>
                </a:ext>
              </a:extLst>
            </p:cNvPr>
            <p:cNvSpPr txBox="1"/>
            <p:nvPr/>
          </p:nvSpPr>
          <p:spPr>
            <a:xfrm flipH="1">
              <a:off x="5929953" y="2331957"/>
              <a:ext cx="1064366" cy="600164"/>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Auth user, generate token</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LDAPs</a:t>
              </a:r>
              <a:endPar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9EE19264-AD08-4E45-8DC6-837B2D87CF0B}"/>
                </a:ext>
              </a:extLst>
            </p:cNvPr>
            <p:cNvCxnSpPr>
              <a:cxnSpLocks/>
            </p:cNvCxnSpPr>
            <p:nvPr/>
          </p:nvCxnSpPr>
          <p:spPr>
            <a:xfrm>
              <a:off x="4618898" y="2178026"/>
              <a:ext cx="755799" cy="1099949"/>
            </a:xfrm>
            <a:prstGeom prst="straightConnector1">
              <a:avLst/>
            </a:prstGeom>
            <a:noFill/>
            <a:ln w="635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57450F30-88A8-40AE-9249-653C0AAABADF}"/>
                </a:ext>
              </a:extLst>
            </p:cNvPr>
            <p:cNvSpPr txBox="1"/>
            <p:nvPr/>
          </p:nvSpPr>
          <p:spPr>
            <a:xfrm rot="3308441">
              <a:off x="4495927" y="2576913"/>
              <a:ext cx="1409360" cy="253916"/>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Introspect user tokens</a:t>
              </a:r>
              <a:endParaRPr kumimoji="0" lang="en-IN"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21EF96D-2A3A-4D78-A6D3-4A23E74A152E}"/>
                </a:ext>
              </a:extLst>
            </p:cNvPr>
            <p:cNvSpPr txBox="1"/>
            <p:nvPr/>
          </p:nvSpPr>
          <p:spPr>
            <a:xfrm rot="17873847">
              <a:off x="5184158" y="4929531"/>
              <a:ext cx="506870" cy="253916"/>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Log in</a:t>
              </a:r>
              <a:endParaRPr kumimoji="0" lang="en-IN"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1" name="Graphic 10" descr="User">
              <a:extLst>
                <a:ext uri="{FF2B5EF4-FFF2-40B4-BE49-F238E27FC236}">
                  <a16:creationId xmlns:a16="http://schemas.microsoft.com/office/drawing/2014/main" id="{E45E9946-F730-4719-A84C-C66FEADF17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7951" y="5500789"/>
              <a:ext cx="914400" cy="914400"/>
            </a:xfrm>
            <a:prstGeom prst="rect">
              <a:avLst/>
            </a:prstGeom>
          </p:spPr>
        </p:pic>
        <p:sp>
          <p:nvSpPr>
            <p:cNvPr id="12" name="TextBox 11">
              <a:extLst>
                <a:ext uri="{FF2B5EF4-FFF2-40B4-BE49-F238E27FC236}">
                  <a16:creationId xmlns:a16="http://schemas.microsoft.com/office/drawing/2014/main" id="{C95AC128-19B4-4CDE-92C0-FC144CFDA033}"/>
                </a:ext>
              </a:extLst>
            </p:cNvPr>
            <p:cNvSpPr txBox="1"/>
            <p:nvPr/>
          </p:nvSpPr>
          <p:spPr>
            <a:xfrm rot="3230819">
              <a:off x="3578482" y="4980080"/>
              <a:ext cx="1148997"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a:ln>
                  <a:noFill/>
                </a:ln>
                <a:solidFill>
                  <a:prstClr val="black"/>
                </a:solidFill>
                <a:effectLst/>
                <a:uLnTx/>
                <a:uFillTx/>
                <a:latin typeface="Calibri" panose="020F0502020204030204"/>
                <a:ea typeface="+mn-ea"/>
                <a:cs typeface="Calibri"/>
              </a:endParaRPr>
            </a:p>
          </p:txBody>
        </p:sp>
        <p:grpSp>
          <p:nvGrpSpPr>
            <p:cNvPr id="13" name="Group 12">
              <a:extLst>
                <a:ext uri="{FF2B5EF4-FFF2-40B4-BE49-F238E27FC236}">
                  <a16:creationId xmlns:a16="http://schemas.microsoft.com/office/drawing/2014/main" id="{2ED95664-5291-4D7B-93ED-C6628105016E}"/>
                </a:ext>
              </a:extLst>
            </p:cNvPr>
            <p:cNvGrpSpPr/>
            <p:nvPr/>
          </p:nvGrpSpPr>
          <p:grpSpPr>
            <a:xfrm>
              <a:off x="2187236" y="536767"/>
              <a:ext cx="4491950" cy="3961176"/>
              <a:chOff x="2394702" y="489986"/>
              <a:chExt cx="4491950" cy="3961176"/>
            </a:xfrm>
          </p:grpSpPr>
          <p:cxnSp>
            <p:nvCxnSpPr>
              <p:cNvPr id="19" name="Straight Connector 18">
                <a:extLst>
                  <a:ext uri="{FF2B5EF4-FFF2-40B4-BE49-F238E27FC236}">
                    <a16:creationId xmlns:a16="http://schemas.microsoft.com/office/drawing/2014/main" id="{A620BBF5-104D-4F27-9FEF-3BDBEF4D02F9}"/>
                  </a:ext>
                </a:extLst>
              </p:cNvPr>
              <p:cNvCxnSpPr>
                <a:cxnSpLocks/>
              </p:cNvCxnSpPr>
              <p:nvPr/>
            </p:nvCxnSpPr>
            <p:spPr>
              <a:xfrm flipH="1">
                <a:off x="4969983" y="489986"/>
                <a:ext cx="734390" cy="0"/>
              </a:xfrm>
              <a:prstGeom prst="line">
                <a:avLst/>
              </a:prstGeom>
              <a:noFill/>
              <a:ln w="6350" cap="flat" cmpd="sng" algn="ctr">
                <a:solidFill>
                  <a:srgbClr val="4472C4"/>
                </a:solidFill>
                <a:prstDash val="dash"/>
                <a:miter lim="800000"/>
              </a:ln>
              <a:effectLst/>
            </p:spPr>
          </p:cxnSp>
          <p:grpSp>
            <p:nvGrpSpPr>
              <p:cNvPr id="20" name="Group 19">
                <a:extLst>
                  <a:ext uri="{FF2B5EF4-FFF2-40B4-BE49-F238E27FC236}">
                    <a16:creationId xmlns:a16="http://schemas.microsoft.com/office/drawing/2014/main" id="{D51DA6F5-DC3D-42F4-BA1F-11705E205761}"/>
                  </a:ext>
                </a:extLst>
              </p:cNvPr>
              <p:cNvGrpSpPr/>
              <p:nvPr/>
            </p:nvGrpSpPr>
            <p:grpSpPr>
              <a:xfrm>
                <a:off x="5451645" y="1113727"/>
                <a:ext cx="1435007" cy="961121"/>
                <a:chOff x="4966959" y="1383629"/>
                <a:chExt cx="1435007" cy="961121"/>
              </a:xfrm>
            </p:grpSpPr>
            <p:sp>
              <p:nvSpPr>
                <p:cNvPr id="35" name="Rectangle 34">
                  <a:extLst>
                    <a:ext uri="{FF2B5EF4-FFF2-40B4-BE49-F238E27FC236}">
                      <a16:creationId xmlns:a16="http://schemas.microsoft.com/office/drawing/2014/main" id="{AF13B2D4-4A2B-48F9-B48A-BED36518EABD}"/>
                    </a:ext>
                  </a:extLst>
                </p:cNvPr>
                <p:cNvSpPr/>
                <p:nvPr/>
              </p:nvSpPr>
              <p:spPr>
                <a:xfrm>
                  <a:off x="4966959" y="1383629"/>
                  <a:ext cx="1435007" cy="96112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rgbClr val="000000"/>
                      </a:solidFill>
                      <a:effectLst/>
                      <a:uLnTx/>
                      <a:uFillTx/>
                      <a:latin typeface="Calibri" panose="020F0502020204030204"/>
                      <a:ea typeface="+mn-ea"/>
                      <a:cs typeface="+mn-cs"/>
                    </a:rPr>
                    <a:t>LDAP</a:t>
                  </a:r>
                  <a:endParaRPr kumimoji="0" lang="en-IN"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904ED92-0FB5-4537-A24E-3606AB78475C}"/>
                    </a:ext>
                  </a:extLst>
                </p:cNvPr>
                <p:cNvSpPr txBox="1"/>
                <p:nvPr/>
              </p:nvSpPr>
              <p:spPr>
                <a:xfrm>
                  <a:off x="4992606" y="1425108"/>
                  <a:ext cx="1383712" cy="261610"/>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Domino’s or External</a:t>
                  </a:r>
                  <a:endPar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BB2DD9A7-FF87-4C7A-ABBA-CEDA57F8AD4F}"/>
                  </a:ext>
                </a:extLst>
              </p:cNvPr>
              <p:cNvGrpSpPr/>
              <p:nvPr/>
            </p:nvGrpSpPr>
            <p:grpSpPr>
              <a:xfrm>
                <a:off x="2394702" y="956168"/>
                <a:ext cx="2730467" cy="3494994"/>
                <a:chOff x="2394702" y="956168"/>
                <a:chExt cx="2730467" cy="3494994"/>
              </a:xfrm>
            </p:grpSpPr>
            <p:grpSp>
              <p:nvGrpSpPr>
                <p:cNvPr id="22" name="Group 21">
                  <a:extLst>
                    <a:ext uri="{FF2B5EF4-FFF2-40B4-BE49-F238E27FC236}">
                      <a16:creationId xmlns:a16="http://schemas.microsoft.com/office/drawing/2014/main" id="{DD565545-9B4D-43D4-B661-A0A9B5337A43}"/>
                    </a:ext>
                  </a:extLst>
                </p:cNvPr>
                <p:cNvGrpSpPr/>
                <p:nvPr/>
              </p:nvGrpSpPr>
              <p:grpSpPr>
                <a:xfrm>
                  <a:off x="2394702" y="956168"/>
                  <a:ext cx="2730467" cy="3494994"/>
                  <a:chOff x="4353653" y="866300"/>
                  <a:chExt cx="2730467" cy="3494994"/>
                </a:xfrm>
              </p:grpSpPr>
              <p:sp>
                <p:nvSpPr>
                  <p:cNvPr id="25" name="Rectangle 24">
                    <a:extLst>
                      <a:ext uri="{FF2B5EF4-FFF2-40B4-BE49-F238E27FC236}">
                        <a16:creationId xmlns:a16="http://schemas.microsoft.com/office/drawing/2014/main" id="{D181DFF8-31C3-4771-86DB-1DAC485408C2}"/>
                      </a:ext>
                    </a:extLst>
                  </p:cNvPr>
                  <p:cNvSpPr/>
                  <p:nvPr/>
                </p:nvSpPr>
                <p:spPr>
                  <a:xfrm>
                    <a:off x="4556029" y="3226637"/>
                    <a:ext cx="2183521" cy="1134657"/>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black"/>
                        </a:solidFill>
                        <a:effectLst/>
                        <a:uLnTx/>
                        <a:uFillTx/>
                        <a:latin typeface="Calibri" panose="020F0502020204030204"/>
                        <a:ea typeface="+mn-ea"/>
                        <a:cs typeface="+mn-cs"/>
                      </a:rPr>
                      <a:t>App</a:t>
                    </a:r>
                    <a:endParaRPr kumimoji="0" lang="en-IN"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68A66E1F-4392-4DB1-B3D0-6BC61C9D4A33}"/>
                      </a:ext>
                    </a:extLst>
                  </p:cNvPr>
                  <p:cNvSpPr txBox="1"/>
                  <p:nvPr/>
                </p:nvSpPr>
                <p:spPr>
                  <a:xfrm>
                    <a:off x="4553949" y="3230954"/>
                    <a:ext cx="603050" cy="261610"/>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NodeJS</a:t>
                    </a:r>
                    <a:endParaRPr kumimoji="0" lang="en-IN"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F6F472F-AE4A-45F2-ADA4-5D025DFCC079}"/>
                      </a:ext>
                    </a:extLst>
                  </p:cNvPr>
                  <p:cNvSpPr/>
                  <p:nvPr/>
                </p:nvSpPr>
                <p:spPr>
                  <a:xfrm>
                    <a:off x="5940388" y="3227593"/>
                    <a:ext cx="795771" cy="403693"/>
                  </a:xfrm>
                  <a:prstGeom prst="rect">
                    <a:avLst/>
                  </a:prstGeom>
                  <a:solidFill>
                    <a:srgbClr val="FFC000">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domino-</a:t>
                    </a:r>
                    <a:r>
                      <a:rPr kumimoji="0" lang="en-US" sz="1000" b="0" i="0" u="none" strike="noStrike" kern="0" cap="none" spc="0" normalizeH="0" baseline="0" noProof="0" dirty="0" err="1">
                        <a:ln>
                          <a:noFill/>
                        </a:ln>
                        <a:solidFill>
                          <a:prstClr val="black"/>
                        </a:solidFill>
                        <a:effectLst/>
                        <a:uLnTx/>
                        <a:uFillTx/>
                        <a:latin typeface="Calibri" panose="020F0502020204030204"/>
                        <a:ea typeface="+mn-ea"/>
                        <a:cs typeface="+mn-cs"/>
                      </a:rPr>
                      <a:t>db</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E4DF648-5B56-47D8-9AFF-5923F627A5D8}"/>
                      </a:ext>
                    </a:extLst>
                  </p:cNvPr>
                  <p:cNvSpPr/>
                  <p:nvPr/>
                </p:nvSpPr>
                <p:spPr>
                  <a:xfrm>
                    <a:off x="4353653" y="866300"/>
                    <a:ext cx="2511631" cy="1941616"/>
                  </a:xfrm>
                  <a:prstGeom prst="rect">
                    <a:avLst/>
                  </a:prstGeom>
                  <a:solidFill>
                    <a:sysClr val="window" lastClr="FFFFFF"/>
                  </a:solidFill>
                  <a:ln w="12700" cap="flat" cmpd="sng" algn="ctr">
                    <a:solidFill>
                      <a:sysClr val="windowText" lastClr="000000">
                        <a:shade val="50000"/>
                      </a:sysClr>
                    </a:solidFill>
                    <a:prstDash val="solid"/>
                    <a:miter lim="800000"/>
                  </a:ln>
                  <a:effectLst/>
                </p:spPr>
                <p:txBody>
                  <a:bodyPr tIns="182832" bIns="91416"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Domino</a:t>
                    </a:r>
                    <a:endParaRPr kumimoji="0" lang="en-IN" sz="1799"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234935E6-3865-4870-9D12-24E267943371}"/>
                      </a:ext>
                    </a:extLst>
                  </p:cNvPr>
                  <p:cNvGrpSpPr/>
                  <p:nvPr/>
                </p:nvGrpSpPr>
                <p:grpSpPr>
                  <a:xfrm>
                    <a:off x="5458036" y="1787210"/>
                    <a:ext cx="1352314" cy="859184"/>
                    <a:chOff x="1740494" y="1854156"/>
                    <a:chExt cx="1352314" cy="859184"/>
                  </a:xfrm>
                </p:grpSpPr>
                <p:sp>
                  <p:nvSpPr>
                    <p:cNvPr id="33" name="Rectangle 32">
                      <a:extLst>
                        <a:ext uri="{FF2B5EF4-FFF2-40B4-BE49-F238E27FC236}">
                          <a16:creationId xmlns:a16="http://schemas.microsoft.com/office/drawing/2014/main" id="{CB5194CC-6381-4101-A54D-8F1BC90FFB40}"/>
                        </a:ext>
                      </a:extLst>
                    </p:cNvPr>
                    <p:cNvSpPr/>
                    <p:nvPr/>
                  </p:nvSpPr>
                  <p:spPr>
                    <a:xfrm>
                      <a:off x="1740494" y="1854156"/>
                      <a:ext cx="1352314" cy="859184"/>
                    </a:xfrm>
                    <a:prstGeom prst="rect">
                      <a:avLst/>
                    </a:prstGeom>
                    <a:solidFill>
                      <a:srgbClr val="ED7D31"/>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GRPC/Proton</a:t>
                      </a:r>
                      <a:endParaRPr kumimoji="0" lang="en-IN" sz="16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F5BFD879-5571-48FA-8933-77B6D3B57552}"/>
                        </a:ext>
                      </a:extLst>
                    </p:cNvPr>
                    <p:cNvSpPr txBox="1"/>
                    <p:nvPr/>
                  </p:nvSpPr>
                  <p:spPr>
                    <a:xfrm>
                      <a:off x="1797461" y="2401253"/>
                      <a:ext cx="389850" cy="276999"/>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SSL</a:t>
                      </a:r>
                      <a:endParaRPr kumimoji="0" lang="en-IN"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0" name="Cylinder 29">
                    <a:extLst>
                      <a:ext uri="{FF2B5EF4-FFF2-40B4-BE49-F238E27FC236}">
                        <a16:creationId xmlns:a16="http://schemas.microsoft.com/office/drawing/2014/main" id="{7741B1DA-7C18-410D-BF5A-26B96F092311}"/>
                      </a:ext>
                    </a:extLst>
                  </p:cNvPr>
                  <p:cNvSpPr/>
                  <p:nvPr/>
                </p:nvSpPr>
                <p:spPr>
                  <a:xfrm>
                    <a:off x="6184011" y="964014"/>
                    <a:ext cx="573712" cy="754337"/>
                  </a:xfrm>
                  <a:prstGeom prst="can">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IN" sz="179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401C288A-5B7B-420C-8D2C-FDBE52CBEBD5}"/>
                      </a:ext>
                    </a:extLst>
                  </p:cNvPr>
                  <p:cNvCxnSpPr>
                    <a:cxnSpLocks/>
                    <a:stCxn id="27" idx="0"/>
                  </p:cNvCxnSpPr>
                  <p:nvPr/>
                </p:nvCxnSpPr>
                <p:spPr>
                  <a:xfrm flipV="1">
                    <a:off x="6338274" y="2591352"/>
                    <a:ext cx="54515" cy="636242"/>
                  </a:xfrm>
                  <a:prstGeom prst="straightConnector1">
                    <a:avLst/>
                  </a:prstGeom>
                  <a:noFill/>
                  <a:ln w="6350" cap="flat" cmpd="sng" algn="ctr">
                    <a:solidFill>
                      <a:sysClr val="windowText" lastClr="000000"/>
                    </a:solidFill>
                    <a:prstDash val="solid"/>
                    <a:miter lim="800000"/>
                    <a:headEnd type="none"/>
                    <a:tailEnd type="triangle"/>
                  </a:ln>
                  <a:effectLst/>
                </p:spPr>
              </p:cxnSp>
              <p:sp>
                <p:nvSpPr>
                  <p:cNvPr id="32" name="TextBox 31">
                    <a:extLst>
                      <a:ext uri="{FF2B5EF4-FFF2-40B4-BE49-F238E27FC236}">
                        <a16:creationId xmlns:a16="http://schemas.microsoft.com/office/drawing/2014/main" id="{3C2691FF-9D27-4C89-A05E-433D22AC2E95}"/>
                      </a:ext>
                    </a:extLst>
                  </p:cNvPr>
                  <p:cNvSpPr txBox="1"/>
                  <p:nvPr/>
                </p:nvSpPr>
                <p:spPr>
                  <a:xfrm>
                    <a:off x="6043139" y="2895535"/>
                    <a:ext cx="1040981"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Calibri"/>
                    </a:endParaRPr>
                  </a:p>
                </p:txBody>
              </p:sp>
            </p:grpSp>
            <p:sp>
              <p:nvSpPr>
                <p:cNvPr id="23" name="Cylinder 22">
                  <a:extLst>
                    <a:ext uri="{FF2B5EF4-FFF2-40B4-BE49-F238E27FC236}">
                      <a16:creationId xmlns:a16="http://schemas.microsoft.com/office/drawing/2014/main" id="{A80274B3-9A27-4558-9741-A21F852EF834}"/>
                    </a:ext>
                  </a:extLst>
                </p:cNvPr>
                <p:cNvSpPr/>
                <p:nvPr/>
              </p:nvSpPr>
              <p:spPr>
                <a:xfrm>
                  <a:off x="2548094" y="1042478"/>
                  <a:ext cx="616361" cy="765741"/>
                </a:xfrm>
                <a:prstGeom prst="can">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a:ea typeface="+mn-ea"/>
                      <a:cs typeface="+mn-cs"/>
                    </a:rPr>
                    <a:t>Cred Store</a:t>
                  </a:r>
                  <a:endParaRPr kumimoji="0" lang="en-IN" sz="14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4" name="Cylinder 23">
                  <a:extLst>
                    <a:ext uri="{FF2B5EF4-FFF2-40B4-BE49-F238E27FC236}">
                      <a16:creationId xmlns:a16="http://schemas.microsoft.com/office/drawing/2014/main" id="{5D87CDB6-91FF-4300-8471-048E012B864E}"/>
                    </a:ext>
                  </a:extLst>
                </p:cNvPr>
                <p:cNvSpPr/>
                <p:nvPr/>
              </p:nvSpPr>
              <p:spPr>
                <a:xfrm>
                  <a:off x="2565450" y="1977923"/>
                  <a:ext cx="616361" cy="765741"/>
                </a:xfrm>
                <a:prstGeom prst="can">
                  <a:avLst/>
                </a:prstGeom>
                <a:solidFill>
                  <a:srgbClr val="70AD47"/>
                </a:solidFill>
                <a:ln w="12700" cap="flat" cmpd="sng" algn="ctr">
                  <a:solidFill>
                    <a:srgbClr val="A5A5A5">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a:ea typeface="+mn-ea"/>
                      <a:cs typeface="+mn-cs"/>
                    </a:rPr>
                    <a:t>IAM</a:t>
                  </a:r>
                </a:p>
              </p:txBody>
            </p:sp>
          </p:grpSp>
        </p:grpSp>
        <p:cxnSp>
          <p:nvCxnSpPr>
            <p:cNvPr id="14" name="Straight Arrow Connector 13">
              <a:extLst>
                <a:ext uri="{FF2B5EF4-FFF2-40B4-BE49-F238E27FC236}">
                  <a16:creationId xmlns:a16="http://schemas.microsoft.com/office/drawing/2014/main" id="{586A5BAD-DF41-42CD-BEF3-94FB72A8D154}"/>
                </a:ext>
              </a:extLst>
            </p:cNvPr>
            <p:cNvCxnSpPr>
              <a:cxnSpLocks/>
            </p:cNvCxnSpPr>
            <p:nvPr/>
          </p:nvCxnSpPr>
          <p:spPr>
            <a:xfrm flipV="1">
              <a:off x="5195024" y="4505726"/>
              <a:ext cx="662411" cy="1234128"/>
            </a:xfrm>
            <a:prstGeom prst="straightConnector1">
              <a:avLst/>
            </a:prstGeom>
            <a:noFill/>
            <a:ln w="6350" cap="flat" cmpd="sng" algn="ctr">
              <a:solidFill>
                <a:sysClr val="windowText" lastClr="000000"/>
              </a:solidFill>
              <a:prstDash val="solid"/>
              <a:miter lim="800000"/>
              <a:headEnd type="none" w="sm" len="med"/>
              <a:tailEnd type="triangle"/>
            </a:ln>
            <a:effectLst/>
          </p:spPr>
        </p:cxnSp>
        <p:sp>
          <p:nvSpPr>
            <p:cNvPr id="15" name="TextBox 14">
              <a:extLst>
                <a:ext uri="{FF2B5EF4-FFF2-40B4-BE49-F238E27FC236}">
                  <a16:creationId xmlns:a16="http://schemas.microsoft.com/office/drawing/2014/main" id="{432C782D-F339-420F-858E-985D02577035}"/>
                </a:ext>
              </a:extLst>
            </p:cNvPr>
            <p:cNvSpPr txBox="1"/>
            <p:nvPr/>
          </p:nvSpPr>
          <p:spPr>
            <a:xfrm rot="17916083">
              <a:off x="5052789" y="5062299"/>
              <a:ext cx="1148997"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a:ln>
                  <a:noFill/>
                </a:ln>
                <a:solidFill>
                  <a:prstClr val="black"/>
                </a:solidFill>
                <a:effectLst/>
                <a:uLnTx/>
                <a:uFillTx/>
                <a:latin typeface="Calibri" panose="020F0502020204030204"/>
                <a:ea typeface="+mn-ea"/>
                <a:cs typeface="Calibri"/>
              </a:endParaRPr>
            </a:p>
          </p:txBody>
        </p:sp>
        <p:cxnSp>
          <p:nvCxnSpPr>
            <p:cNvPr id="16" name="Straight Arrow Connector 15">
              <a:extLst>
                <a:ext uri="{FF2B5EF4-FFF2-40B4-BE49-F238E27FC236}">
                  <a16:creationId xmlns:a16="http://schemas.microsoft.com/office/drawing/2014/main" id="{96BA8E87-7670-4A06-B645-97B04740B72A}"/>
                </a:ext>
              </a:extLst>
            </p:cNvPr>
            <p:cNvCxnSpPr>
              <a:cxnSpLocks/>
            </p:cNvCxnSpPr>
            <p:nvPr/>
          </p:nvCxnSpPr>
          <p:spPr>
            <a:xfrm flipH="1" flipV="1">
              <a:off x="3827973" y="4504607"/>
              <a:ext cx="797606" cy="1065614"/>
            </a:xfrm>
            <a:prstGeom prst="straightConnector1">
              <a:avLst/>
            </a:prstGeom>
            <a:noFill/>
            <a:ln w="6350" cap="flat" cmpd="sng" algn="ctr">
              <a:solidFill>
                <a:sysClr val="windowText" lastClr="000000"/>
              </a:solidFill>
              <a:prstDash val="solid"/>
              <a:miter lim="800000"/>
              <a:headEnd type="none"/>
              <a:tailEnd type="triangle"/>
            </a:ln>
            <a:effectLst/>
          </p:spPr>
        </p:cxnSp>
        <p:cxnSp>
          <p:nvCxnSpPr>
            <p:cNvPr id="17" name="Straight Arrow Connector 16">
              <a:extLst>
                <a:ext uri="{FF2B5EF4-FFF2-40B4-BE49-F238E27FC236}">
                  <a16:creationId xmlns:a16="http://schemas.microsoft.com/office/drawing/2014/main" id="{9353191C-FA67-4C88-AC39-C27A3B2F9622}"/>
                </a:ext>
              </a:extLst>
            </p:cNvPr>
            <p:cNvCxnSpPr>
              <a:cxnSpLocks/>
              <a:endCxn id="35" idx="2"/>
            </p:cNvCxnSpPr>
            <p:nvPr/>
          </p:nvCxnSpPr>
          <p:spPr>
            <a:xfrm flipV="1">
              <a:off x="5929239" y="2121629"/>
              <a:ext cx="32444" cy="1193335"/>
            </a:xfrm>
            <a:prstGeom prst="straightConnector1">
              <a:avLst/>
            </a:prstGeom>
            <a:noFill/>
            <a:ln w="6350" cap="flat" cmpd="sng" algn="ctr">
              <a:solidFill>
                <a:sysClr val="windowText" lastClr="000000"/>
              </a:solidFill>
              <a:prstDash val="solid"/>
              <a:miter lim="800000"/>
              <a:tailEnd type="triangle"/>
            </a:ln>
            <a:effectLst/>
          </p:spPr>
        </p:cxnSp>
        <p:sp>
          <p:nvSpPr>
            <p:cNvPr id="18" name="TextBox 17">
              <a:extLst>
                <a:ext uri="{FF2B5EF4-FFF2-40B4-BE49-F238E27FC236}">
                  <a16:creationId xmlns:a16="http://schemas.microsoft.com/office/drawing/2014/main" id="{A0BBD0CF-3B3B-4490-A788-ED6D96F64B30}"/>
                </a:ext>
              </a:extLst>
            </p:cNvPr>
            <p:cNvSpPr txBox="1"/>
            <p:nvPr/>
          </p:nvSpPr>
          <p:spPr>
            <a:xfrm rot="3365681">
              <a:off x="4375557" y="2694787"/>
              <a:ext cx="1148997"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a:ln>
                  <a:noFill/>
                </a:ln>
                <a:solidFill>
                  <a:prstClr val="black"/>
                </a:solidFill>
                <a:effectLst/>
                <a:uLnTx/>
                <a:uFillTx/>
                <a:latin typeface="Calibri" panose="020F0502020204030204"/>
                <a:ea typeface="+mn-ea"/>
                <a:cs typeface="Calibri"/>
              </a:endParaRPr>
            </a:p>
          </p:txBody>
        </p:sp>
      </p:grpSp>
      <p:sp>
        <p:nvSpPr>
          <p:cNvPr id="39" name="Title 1">
            <a:extLst>
              <a:ext uri="{FF2B5EF4-FFF2-40B4-BE49-F238E27FC236}">
                <a16:creationId xmlns:a16="http://schemas.microsoft.com/office/drawing/2014/main" id="{0F0ABEF3-2552-47AD-B4CF-22294CC827C7}"/>
              </a:ext>
            </a:extLst>
          </p:cNvPr>
          <p:cNvSpPr>
            <a:spLocks noGrp="1"/>
          </p:cNvSpPr>
          <p:nvPr>
            <p:ph type="title"/>
          </p:nvPr>
        </p:nvSpPr>
        <p:spPr>
          <a:xfrm>
            <a:off x="467302" y="340469"/>
            <a:ext cx="11315230" cy="756137"/>
          </a:xfrm>
        </p:spPr>
        <p:txBody>
          <a:bodyPr/>
          <a:lstStyle/>
          <a:p>
            <a:r>
              <a:rPr lang="en-US" dirty="0"/>
              <a:t>Domino Oauth2 solution – user authentication/authorization</a:t>
            </a:r>
          </a:p>
        </p:txBody>
      </p:sp>
      <p:sp>
        <p:nvSpPr>
          <p:cNvPr id="42" name="Content Placeholder 2">
            <a:extLst>
              <a:ext uri="{FF2B5EF4-FFF2-40B4-BE49-F238E27FC236}">
                <a16:creationId xmlns:a16="http://schemas.microsoft.com/office/drawing/2014/main" id="{99F397AE-09D1-47B1-9D0B-E5751E1AFEE6}"/>
              </a:ext>
            </a:extLst>
          </p:cNvPr>
          <p:cNvSpPr>
            <a:spLocks noGrp="1"/>
          </p:cNvSpPr>
          <p:nvPr>
            <p:ph idx="1"/>
          </p:nvPr>
        </p:nvSpPr>
        <p:spPr>
          <a:xfrm>
            <a:off x="451120" y="1214875"/>
            <a:ext cx="5682813" cy="4976732"/>
          </a:xfrm>
        </p:spPr>
        <p:txBody>
          <a:bodyPr/>
          <a:lstStyle/>
          <a:p>
            <a:pPr>
              <a:spcBef>
                <a:spcPts val="0"/>
              </a:spcBef>
              <a:spcAft>
                <a:spcPts val="500"/>
              </a:spcAft>
              <a:buClr>
                <a:schemeClr val="accent3"/>
              </a:buClr>
            </a:pPr>
            <a:r>
              <a:rPr lang="en-US" dirty="0"/>
              <a:t>Identity and Access Management (IAM) Node.js application (!) handles authentication and authorization </a:t>
            </a:r>
          </a:p>
          <a:p>
            <a:pPr lvl="1">
              <a:spcBef>
                <a:spcPts val="0"/>
              </a:spcBef>
              <a:spcAft>
                <a:spcPts val="500"/>
              </a:spcAft>
              <a:buClr>
                <a:schemeClr val="accent3"/>
              </a:buClr>
            </a:pPr>
            <a:r>
              <a:rPr lang="en-US" dirty="0"/>
              <a:t>IAM uses Domino as its data store using domino-</a:t>
            </a:r>
            <a:r>
              <a:rPr lang="en-US" dirty="0" err="1"/>
              <a:t>db</a:t>
            </a:r>
            <a:r>
              <a:rPr lang="en-US" dirty="0"/>
              <a:t> module calls</a:t>
            </a:r>
          </a:p>
          <a:p>
            <a:pPr>
              <a:spcBef>
                <a:spcPts val="0"/>
              </a:spcBef>
              <a:spcAft>
                <a:spcPts val="500"/>
              </a:spcAft>
              <a:buClr>
                <a:schemeClr val="accent3"/>
              </a:buClr>
            </a:pPr>
            <a:r>
              <a:rPr lang="en-US" dirty="0"/>
              <a:t>LDAP provider can be Domino or other (AD)</a:t>
            </a:r>
          </a:p>
          <a:p>
            <a:pPr>
              <a:spcBef>
                <a:spcPts val="0"/>
              </a:spcBef>
              <a:spcAft>
                <a:spcPts val="500"/>
              </a:spcAft>
              <a:buClr>
                <a:schemeClr val="accent3"/>
              </a:buClr>
            </a:pPr>
            <a:r>
              <a:rPr lang="en-US" dirty="0"/>
              <a:t>Domino/Proton directs incoming connect/authentication calls to IAM</a:t>
            </a:r>
          </a:p>
          <a:p>
            <a:pPr lvl="1">
              <a:spcBef>
                <a:spcPts val="0"/>
              </a:spcBef>
              <a:spcAft>
                <a:spcPts val="500"/>
              </a:spcAft>
              <a:buClr>
                <a:schemeClr val="accent3"/>
              </a:buClr>
            </a:pPr>
            <a:r>
              <a:rPr lang="en-US" dirty="0"/>
              <a:t>IAM acquires identification from LDAP, returns a token</a:t>
            </a:r>
          </a:p>
          <a:p>
            <a:pPr lvl="1">
              <a:spcBef>
                <a:spcPts val="0"/>
              </a:spcBef>
              <a:spcAft>
                <a:spcPts val="500"/>
              </a:spcAft>
              <a:buClr>
                <a:schemeClr val="accent3"/>
              </a:buClr>
            </a:pPr>
            <a:r>
              <a:rPr lang="en-US" dirty="0"/>
              <a:t>Introspection API used to get Domino canonical name for internal ACL operations</a:t>
            </a:r>
          </a:p>
          <a:p>
            <a:pPr>
              <a:spcBef>
                <a:spcPts val="0"/>
              </a:spcBef>
              <a:spcAft>
                <a:spcPts val="500"/>
              </a:spcAft>
              <a:buClr>
                <a:schemeClr val="accent3"/>
              </a:buClr>
            </a:pPr>
            <a:r>
              <a:rPr lang="en-US" dirty="0"/>
              <a:t>Combines application and (existing) user privileges working in tandem</a:t>
            </a:r>
          </a:p>
          <a:p>
            <a:pPr marL="339725" lvl="1" indent="0">
              <a:spcBef>
                <a:spcPts val="0"/>
              </a:spcBef>
              <a:spcAft>
                <a:spcPts val="0"/>
              </a:spcAft>
              <a:buClr>
                <a:schemeClr val="accent3"/>
              </a:buClr>
              <a:buNone/>
            </a:pPr>
            <a:r>
              <a:rPr lang="en-US" dirty="0"/>
              <a:t> </a:t>
            </a:r>
            <a:endParaRPr lang="en-US" dirty="0">
              <a:cs typeface="Calibri"/>
            </a:endParaRPr>
          </a:p>
        </p:txBody>
      </p:sp>
    </p:spTree>
    <p:extLst>
      <p:ext uri="{BB962C8B-B14F-4D97-AF65-F5344CB8AC3E}">
        <p14:creationId xmlns:p14="http://schemas.microsoft.com/office/powerpoint/2010/main" val="37790147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EC66463-5679-4F4F-A318-82F7D851C9CE}"/>
              </a:ext>
            </a:extLst>
          </p:cNvPr>
          <p:cNvGrpSpPr/>
          <p:nvPr/>
        </p:nvGrpSpPr>
        <p:grpSpPr>
          <a:xfrm>
            <a:off x="2730751" y="579250"/>
            <a:ext cx="7884125" cy="5045432"/>
            <a:chOff x="1943622" y="641107"/>
            <a:chExt cx="7886179" cy="5046746"/>
          </a:xfrm>
        </p:grpSpPr>
        <p:grpSp>
          <p:nvGrpSpPr>
            <p:cNvPr id="5" name="Group 4">
              <a:extLst>
                <a:ext uri="{FF2B5EF4-FFF2-40B4-BE49-F238E27FC236}">
                  <a16:creationId xmlns:a16="http://schemas.microsoft.com/office/drawing/2014/main" id="{5C95DD54-A84E-4353-854A-0D5349667767}"/>
                </a:ext>
              </a:extLst>
            </p:cNvPr>
            <p:cNvGrpSpPr/>
            <p:nvPr/>
          </p:nvGrpSpPr>
          <p:grpSpPr>
            <a:xfrm>
              <a:off x="7720500" y="3420105"/>
              <a:ext cx="2109301" cy="1181378"/>
              <a:chOff x="3255745" y="3751040"/>
              <a:chExt cx="2109301" cy="1181378"/>
            </a:xfrm>
          </p:grpSpPr>
          <p:grpSp>
            <p:nvGrpSpPr>
              <p:cNvPr id="39" name="Group 38">
                <a:extLst>
                  <a:ext uri="{FF2B5EF4-FFF2-40B4-BE49-F238E27FC236}">
                    <a16:creationId xmlns:a16="http://schemas.microsoft.com/office/drawing/2014/main" id="{2EF929E0-FE0E-45E4-9E6F-D0CAE909A52B}"/>
                  </a:ext>
                </a:extLst>
              </p:cNvPr>
              <p:cNvGrpSpPr/>
              <p:nvPr/>
            </p:nvGrpSpPr>
            <p:grpSpPr>
              <a:xfrm>
                <a:off x="3255745" y="3751040"/>
                <a:ext cx="2105057" cy="1181378"/>
                <a:chOff x="1332262" y="3630902"/>
                <a:chExt cx="2105057" cy="1181378"/>
              </a:xfrm>
            </p:grpSpPr>
            <p:sp>
              <p:nvSpPr>
                <p:cNvPr id="43" name="Rectangle 42">
                  <a:extLst>
                    <a:ext uri="{FF2B5EF4-FFF2-40B4-BE49-F238E27FC236}">
                      <a16:creationId xmlns:a16="http://schemas.microsoft.com/office/drawing/2014/main" id="{FB817147-71AB-44CE-9CCF-2DEBC742D675}"/>
                    </a:ext>
                  </a:extLst>
                </p:cNvPr>
                <p:cNvSpPr/>
                <p:nvPr/>
              </p:nvSpPr>
              <p:spPr>
                <a:xfrm>
                  <a:off x="1332267" y="3630902"/>
                  <a:ext cx="2105052" cy="1181378"/>
                </a:xfrm>
                <a:prstGeom prst="rect">
                  <a:avLst/>
                </a:prstGeom>
                <a:solidFill>
                  <a:srgbClr val="70AD47"/>
                </a:solidFill>
                <a:ln w="12700" cap="flat" cmpd="sng" algn="ctr">
                  <a:solidFill>
                    <a:srgbClr val="4472C4">
                      <a:shade val="50000"/>
                    </a:srgbClr>
                  </a:solidFill>
                  <a:prstDash val="solid"/>
                  <a:miter lim="800000"/>
                </a:ln>
                <a:effectLst/>
              </p:spPr>
              <p:txBody>
                <a:bodyPr tIns="182832" rtlCol="0" anchor="ctr" anchorCtr="0"/>
                <a:lstStyle/>
                <a:p>
                  <a:pPr lvl="0" algn="ctr" defTabSz="914126" fontAlgn="auto">
                    <a:spcBef>
                      <a:spcPts val="0"/>
                    </a:spcBef>
                    <a:spcAft>
                      <a:spcPts val="0"/>
                    </a:spcAft>
                    <a:defRPr/>
                  </a:pPr>
                  <a:r>
                    <a:rPr lang="en-US" sz="1800" kern="0" dirty="0">
                      <a:solidFill>
                        <a:srgbClr val="000000"/>
                      </a:solidFill>
                      <a:latin typeface="Calibri" panose="020F0502020204030204"/>
                    </a:rPr>
                    <a:t>IAM</a:t>
                  </a:r>
                </a:p>
                <a:p>
                  <a:pPr lvl="0" algn="ctr" defTabSz="914126" fontAlgn="auto">
                    <a:spcBef>
                      <a:spcPts val="0"/>
                    </a:spcBef>
                    <a:spcAft>
                      <a:spcPts val="0"/>
                    </a:spcAft>
                    <a:defRPr/>
                  </a:pPr>
                  <a:r>
                    <a:rPr lang="en-US" sz="1100" kern="0" dirty="0">
                      <a:solidFill>
                        <a:srgbClr val="000000"/>
                      </a:solidFill>
                      <a:latin typeface="Calibri" panose="020F0502020204030204"/>
                    </a:rPr>
                    <a:t>(OIDC/OAUTH)</a:t>
                  </a:r>
                  <a:endParaRPr lang="en-IN" sz="1100" kern="0" dirty="0">
                    <a:solidFill>
                      <a:srgbClr val="000000"/>
                    </a:solidFill>
                    <a:latin typeface="Calibri" panose="020F0502020204030204"/>
                  </a:endParaRPr>
                </a:p>
              </p:txBody>
            </p:sp>
            <p:sp>
              <p:nvSpPr>
                <p:cNvPr id="42" name="TextBox 41">
                  <a:extLst>
                    <a:ext uri="{FF2B5EF4-FFF2-40B4-BE49-F238E27FC236}">
                      <a16:creationId xmlns:a16="http://schemas.microsoft.com/office/drawing/2014/main" id="{F5AD9054-C420-4CF5-B657-B6111166BBC0}"/>
                    </a:ext>
                  </a:extLst>
                </p:cNvPr>
                <p:cNvSpPr txBox="1"/>
                <p:nvPr/>
              </p:nvSpPr>
              <p:spPr>
                <a:xfrm>
                  <a:off x="1332262" y="3633587"/>
                  <a:ext cx="603050" cy="261610"/>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NodeJS</a:t>
                  </a:r>
                  <a:endParaRPr kumimoji="0" lang="en-IN"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40" name="Rectangle 39">
                <a:extLst>
                  <a:ext uri="{FF2B5EF4-FFF2-40B4-BE49-F238E27FC236}">
                    <a16:creationId xmlns:a16="http://schemas.microsoft.com/office/drawing/2014/main" id="{505C37AD-206F-4BAA-97C9-749BB0D9781C}"/>
                  </a:ext>
                </a:extLst>
              </p:cNvPr>
              <p:cNvSpPr/>
              <p:nvPr/>
            </p:nvSpPr>
            <p:spPr>
              <a:xfrm>
                <a:off x="4584829" y="3751868"/>
                <a:ext cx="780217" cy="403693"/>
              </a:xfrm>
              <a:prstGeom prst="rect">
                <a:avLst/>
              </a:prstGeom>
              <a:solidFill>
                <a:srgbClr val="FFC000">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a:ea typeface="+mn-ea"/>
                    <a:cs typeface="+mn-cs"/>
                  </a:rPr>
                  <a:t>domino-</a:t>
                </a:r>
                <a:r>
                  <a:rPr kumimoji="0" lang="en-US" sz="1000" b="0" i="0" u="none" strike="noStrike" kern="0" cap="none" spc="0" normalizeH="0" baseline="0" noProof="0" dirty="0" err="1">
                    <a:ln>
                      <a:noFill/>
                    </a:ln>
                    <a:solidFill>
                      <a:srgbClr val="000000"/>
                    </a:solidFill>
                    <a:effectLst/>
                    <a:uLnTx/>
                    <a:uFillTx/>
                    <a:latin typeface="Calibri" panose="020F0502020204030204"/>
                    <a:ea typeface="+mn-ea"/>
                    <a:cs typeface="+mn-cs"/>
                  </a:rPr>
                  <a:t>db</a:t>
                </a:r>
                <a:endParaRPr kumimoji="0" lang="en-IN" sz="10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sp>
          <p:nvSpPr>
            <p:cNvPr id="6" name="TextBox 5">
              <a:extLst>
                <a:ext uri="{FF2B5EF4-FFF2-40B4-BE49-F238E27FC236}">
                  <a16:creationId xmlns:a16="http://schemas.microsoft.com/office/drawing/2014/main" id="{D4391F48-BA2A-45F8-A979-8B00F09D758C}"/>
                </a:ext>
              </a:extLst>
            </p:cNvPr>
            <p:cNvSpPr txBox="1"/>
            <p:nvPr/>
          </p:nvSpPr>
          <p:spPr>
            <a:xfrm flipH="1">
              <a:off x="8409964" y="2508129"/>
              <a:ext cx="1064366" cy="600164"/>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Auth user, generate token</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LDAPs</a:t>
              </a:r>
              <a:endPar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80987ED2-19EA-40A2-A59A-AF58C25B9CB5}"/>
                </a:ext>
              </a:extLst>
            </p:cNvPr>
            <p:cNvCxnSpPr>
              <a:cxnSpLocks/>
            </p:cNvCxnSpPr>
            <p:nvPr/>
          </p:nvCxnSpPr>
          <p:spPr>
            <a:xfrm>
              <a:off x="7155059" y="2282366"/>
              <a:ext cx="755799" cy="1099949"/>
            </a:xfrm>
            <a:prstGeom prst="straightConnector1">
              <a:avLst/>
            </a:prstGeom>
            <a:noFill/>
            <a:ln w="6350" cap="flat" cmpd="sng" algn="ctr">
              <a:solidFill>
                <a:sysClr val="windowText" lastClr="000000"/>
              </a:solidFill>
              <a:prstDash val="solid"/>
              <a:miter lim="800000"/>
              <a:tailEnd type="triangle"/>
            </a:ln>
            <a:effectLst/>
          </p:spPr>
        </p:cxnSp>
        <p:sp>
          <p:nvSpPr>
            <p:cNvPr id="8" name="TextBox 7">
              <a:extLst>
                <a:ext uri="{FF2B5EF4-FFF2-40B4-BE49-F238E27FC236}">
                  <a16:creationId xmlns:a16="http://schemas.microsoft.com/office/drawing/2014/main" id="{27215CC7-8340-4A5B-99DB-FBB2813F6F56}"/>
                </a:ext>
              </a:extLst>
            </p:cNvPr>
            <p:cNvSpPr txBox="1"/>
            <p:nvPr/>
          </p:nvSpPr>
          <p:spPr>
            <a:xfrm rot="3308441">
              <a:off x="7032088" y="2681253"/>
              <a:ext cx="1409360" cy="253916"/>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Introspect user tokens</a:t>
              </a:r>
              <a:endParaRPr kumimoji="0" lang="en-IN"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F4612CE-4A6A-4DA3-A60D-FEBBA21592E3}"/>
                </a:ext>
              </a:extLst>
            </p:cNvPr>
            <p:cNvSpPr txBox="1"/>
            <p:nvPr/>
          </p:nvSpPr>
          <p:spPr>
            <a:xfrm rot="19738951">
              <a:off x="6553120" y="5005305"/>
              <a:ext cx="1491114" cy="253916"/>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Log in, grant permission</a:t>
              </a:r>
              <a:endParaRPr kumimoji="0" lang="en-IN"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4C70460-5147-474B-866B-13FB433E11F7}"/>
                </a:ext>
              </a:extLst>
            </p:cNvPr>
            <p:cNvSpPr txBox="1"/>
            <p:nvPr/>
          </p:nvSpPr>
          <p:spPr>
            <a:xfrm rot="1677765">
              <a:off x="4063899" y="5129553"/>
              <a:ext cx="1124071"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a:ln>
                  <a:noFill/>
                </a:ln>
                <a:solidFill>
                  <a:prstClr val="black"/>
                </a:solidFill>
                <a:effectLst/>
                <a:uLnTx/>
                <a:uFillTx/>
                <a:latin typeface="Calibri" panose="020F0502020204030204"/>
                <a:ea typeface="+mn-ea"/>
                <a:cs typeface="Calibri"/>
              </a:endParaRPr>
            </a:p>
          </p:txBody>
        </p:sp>
        <p:grpSp>
          <p:nvGrpSpPr>
            <p:cNvPr id="12" name="Group 11">
              <a:extLst>
                <a:ext uri="{FF2B5EF4-FFF2-40B4-BE49-F238E27FC236}">
                  <a16:creationId xmlns:a16="http://schemas.microsoft.com/office/drawing/2014/main" id="{101493B4-B94C-47CC-A819-00FCD020BE04}"/>
                </a:ext>
              </a:extLst>
            </p:cNvPr>
            <p:cNvGrpSpPr/>
            <p:nvPr/>
          </p:nvGrpSpPr>
          <p:grpSpPr>
            <a:xfrm>
              <a:off x="4693190" y="641107"/>
              <a:ext cx="4436348" cy="3961176"/>
              <a:chOff x="2364495" y="489986"/>
              <a:chExt cx="4436348" cy="3961176"/>
            </a:xfrm>
          </p:grpSpPr>
          <p:cxnSp>
            <p:nvCxnSpPr>
              <p:cNvPr id="21" name="Straight Connector 20">
                <a:extLst>
                  <a:ext uri="{FF2B5EF4-FFF2-40B4-BE49-F238E27FC236}">
                    <a16:creationId xmlns:a16="http://schemas.microsoft.com/office/drawing/2014/main" id="{7DE337BB-1608-4318-9B20-53BB5370A8A8}"/>
                  </a:ext>
                </a:extLst>
              </p:cNvPr>
              <p:cNvCxnSpPr>
                <a:cxnSpLocks/>
              </p:cNvCxnSpPr>
              <p:nvPr/>
            </p:nvCxnSpPr>
            <p:spPr>
              <a:xfrm flipH="1">
                <a:off x="4969983" y="489986"/>
                <a:ext cx="734390" cy="0"/>
              </a:xfrm>
              <a:prstGeom prst="line">
                <a:avLst/>
              </a:prstGeom>
              <a:noFill/>
              <a:ln w="6350" cap="flat" cmpd="sng" algn="ctr">
                <a:solidFill>
                  <a:srgbClr val="4472C4"/>
                </a:solidFill>
                <a:prstDash val="dash"/>
                <a:miter lim="800000"/>
              </a:ln>
              <a:effectLst/>
            </p:spPr>
          </p:cxnSp>
          <p:grpSp>
            <p:nvGrpSpPr>
              <p:cNvPr id="22" name="Group 21">
                <a:extLst>
                  <a:ext uri="{FF2B5EF4-FFF2-40B4-BE49-F238E27FC236}">
                    <a16:creationId xmlns:a16="http://schemas.microsoft.com/office/drawing/2014/main" id="{9BCA879E-042B-4260-9C88-A237C19C74FB}"/>
                  </a:ext>
                </a:extLst>
              </p:cNvPr>
              <p:cNvGrpSpPr/>
              <p:nvPr/>
            </p:nvGrpSpPr>
            <p:grpSpPr>
              <a:xfrm>
                <a:off x="5363766" y="1263650"/>
                <a:ext cx="1437077" cy="961121"/>
                <a:chOff x="4879080" y="1533552"/>
                <a:chExt cx="1437077" cy="961121"/>
              </a:xfrm>
            </p:grpSpPr>
            <p:sp>
              <p:nvSpPr>
                <p:cNvPr id="37" name="Rectangle 36">
                  <a:extLst>
                    <a:ext uri="{FF2B5EF4-FFF2-40B4-BE49-F238E27FC236}">
                      <a16:creationId xmlns:a16="http://schemas.microsoft.com/office/drawing/2014/main" id="{F25CC1DC-35AE-40B7-956F-1947C26841E9}"/>
                    </a:ext>
                  </a:extLst>
                </p:cNvPr>
                <p:cNvSpPr/>
                <p:nvPr/>
              </p:nvSpPr>
              <p:spPr>
                <a:xfrm>
                  <a:off x="4879080" y="1533552"/>
                  <a:ext cx="1435007" cy="96112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rgbClr val="000000"/>
                      </a:solidFill>
                      <a:effectLst/>
                      <a:uLnTx/>
                      <a:uFillTx/>
                      <a:latin typeface="Calibri" panose="020F0502020204030204"/>
                      <a:ea typeface="+mn-ea"/>
                      <a:cs typeface="+mn-cs"/>
                    </a:rPr>
                    <a:t>LDAP</a:t>
                  </a:r>
                  <a:endParaRPr kumimoji="0" lang="en-IN"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DDA421BF-162C-43A6-99E3-C7E956742AD8}"/>
                    </a:ext>
                  </a:extLst>
                </p:cNvPr>
                <p:cNvSpPr txBox="1"/>
                <p:nvPr/>
              </p:nvSpPr>
              <p:spPr>
                <a:xfrm>
                  <a:off x="4932445" y="1551753"/>
                  <a:ext cx="1383712" cy="261610"/>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Domino’s or External</a:t>
                  </a:r>
                  <a:endPar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4CC2899A-957E-4A7A-9EA4-B229C30A791D}"/>
                  </a:ext>
                </a:extLst>
              </p:cNvPr>
              <p:cNvGrpSpPr/>
              <p:nvPr/>
            </p:nvGrpSpPr>
            <p:grpSpPr>
              <a:xfrm>
                <a:off x="2364495" y="1034775"/>
                <a:ext cx="2929775" cy="3416387"/>
                <a:chOff x="2364495" y="1034775"/>
                <a:chExt cx="2929775" cy="3416387"/>
              </a:xfrm>
            </p:grpSpPr>
            <p:grpSp>
              <p:nvGrpSpPr>
                <p:cNvPr id="24" name="Group 23">
                  <a:extLst>
                    <a:ext uri="{FF2B5EF4-FFF2-40B4-BE49-F238E27FC236}">
                      <a16:creationId xmlns:a16="http://schemas.microsoft.com/office/drawing/2014/main" id="{0FE0CC1A-DB4C-4F17-898F-4E3978F23436}"/>
                    </a:ext>
                  </a:extLst>
                </p:cNvPr>
                <p:cNvGrpSpPr/>
                <p:nvPr/>
              </p:nvGrpSpPr>
              <p:grpSpPr>
                <a:xfrm>
                  <a:off x="2364495" y="1034775"/>
                  <a:ext cx="2929775" cy="3416387"/>
                  <a:chOff x="4323446" y="944907"/>
                  <a:chExt cx="2929775" cy="3416387"/>
                </a:xfrm>
              </p:grpSpPr>
              <p:sp>
                <p:nvSpPr>
                  <p:cNvPr id="27" name="Rectangle 26">
                    <a:extLst>
                      <a:ext uri="{FF2B5EF4-FFF2-40B4-BE49-F238E27FC236}">
                        <a16:creationId xmlns:a16="http://schemas.microsoft.com/office/drawing/2014/main" id="{CEFF50A5-89CA-4FF9-A179-7769F5591E65}"/>
                      </a:ext>
                    </a:extLst>
                  </p:cNvPr>
                  <p:cNvSpPr/>
                  <p:nvPr/>
                </p:nvSpPr>
                <p:spPr>
                  <a:xfrm>
                    <a:off x="4556029" y="3226637"/>
                    <a:ext cx="2183521" cy="1134657"/>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prstClr val="black"/>
                        </a:solidFill>
                        <a:effectLst/>
                        <a:uLnTx/>
                        <a:uFillTx/>
                        <a:latin typeface="Calibri" panose="020F0502020204030204"/>
                        <a:ea typeface="+mn-ea"/>
                        <a:cs typeface="+mn-cs"/>
                      </a:rPr>
                      <a:t>App</a:t>
                    </a:r>
                  </a:p>
                  <a:p>
                    <a:pPr marL="0" marR="0" lvl="0" indent="0" algn="ctr" defTabSz="914126" rtl="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Calibri" panose="020F0502020204030204"/>
                      </a:rPr>
                      <a:t>(Resource Provider)</a:t>
                    </a:r>
                    <a:endPar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E9804788-A1C9-4D4D-AE21-68B12FBAA719}"/>
                      </a:ext>
                    </a:extLst>
                  </p:cNvPr>
                  <p:cNvSpPr txBox="1"/>
                  <p:nvPr/>
                </p:nvSpPr>
                <p:spPr>
                  <a:xfrm>
                    <a:off x="4553949" y="3230954"/>
                    <a:ext cx="603050" cy="261610"/>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NodeJS</a:t>
                    </a:r>
                    <a:endParaRPr kumimoji="0" lang="en-IN"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1C53000-D145-4A22-9152-7B0D8E1A247F}"/>
                      </a:ext>
                    </a:extLst>
                  </p:cNvPr>
                  <p:cNvSpPr/>
                  <p:nvPr/>
                </p:nvSpPr>
                <p:spPr>
                  <a:xfrm>
                    <a:off x="5940388" y="3227593"/>
                    <a:ext cx="795771" cy="403693"/>
                  </a:xfrm>
                  <a:prstGeom prst="rect">
                    <a:avLst/>
                  </a:prstGeom>
                  <a:solidFill>
                    <a:srgbClr val="FFC000">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domino-</a:t>
                    </a:r>
                    <a:r>
                      <a:rPr kumimoji="0" lang="en-US" sz="1000" b="0" i="0" u="none" strike="noStrike" kern="0" cap="none" spc="0" normalizeH="0" baseline="0" noProof="0" dirty="0" err="1">
                        <a:ln>
                          <a:noFill/>
                        </a:ln>
                        <a:solidFill>
                          <a:prstClr val="black"/>
                        </a:solidFill>
                        <a:effectLst/>
                        <a:uLnTx/>
                        <a:uFillTx/>
                        <a:latin typeface="Calibri" panose="020F0502020204030204"/>
                        <a:ea typeface="+mn-ea"/>
                        <a:cs typeface="+mn-cs"/>
                      </a:rPr>
                      <a:t>db</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4A94984-F6F4-477C-9F6C-DAE548A544CA}"/>
                      </a:ext>
                    </a:extLst>
                  </p:cNvPr>
                  <p:cNvSpPr/>
                  <p:nvPr/>
                </p:nvSpPr>
                <p:spPr>
                  <a:xfrm>
                    <a:off x="4323446" y="944907"/>
                    <a:ext cx="2511631" cy="1941616"/>
                  </a:xfrm>
                  <a:prstGeom prst="rect">
                    <a:avLst/>
                  </a:prstGeom>
                  <a:solidFill>
                    <a:sysClr val="window" lastClr="FFFFFF"/>
                  </a:solidFill>
                  <a:ln w="12700" cap="flat" cmpd="sng" algn="ctr">
                    <a:solidFill>
                      <a:sysClr val="windowText" lastClr="000000">
                        <a:shade val="50000"/>
                      </a:sysClr>
                    </a:solidFill>
                    <a:prstDash val="solid"/>
                    <a:miter lim="800000"/>
                  </a:ln>
                  <a:effectLst/>
                </p:spPr>
                <p:txBody>
                  <a:bodyPr tIns="182832" bIns="91416"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Domino</a:t>
                    </a:r>
                    <a:endParaRPr kumimoji="0" lang="en-IN" sz="1799"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C609E182-D2CA-4C75-B027-86799F29EE70}"/>
                      </a:ext>
                    </a:extLst>
                  </p:cNvPr>
                  <p:cNvGrpSpPr/>
                  <p:nvPr/>
                </p:nvGrpSpPr>
                <p:grpSpPr>
                  <a:xfrm>
                    <a:off x="5390408" y="1930224"/>
                    <a:ext cx="1352314" cy="863761"/>
                    <a:chOff x="1672866" y="1997170"/>
                    <a:chExt cx="1352314" cy="863761"/>
                  </a:xfrm>
                </p:grpSpPr>
                <p:sp>
                  <p:nvSpPr>
                    <p:cNvPr id="35" name="Rectangle 34">
                      <a:extLst>
                        <a:ext uri="{FF2B5EF4-FFF2-40B4-BE49-F238E27FC236}">
                          <a16:creationId xmlns:a16="http://schemas.microsoft.com/office/drawing/2014/main" id="{317B49BA-B85E-4B98-B177-7D1C1916AC16}"/>
                        </a:ext>
                      </a:extLst>
                    </p:cNvPr>
                    <p:cNvSpPr/>
                    <p:nvPr/>
                  </p:nvSpPr>
                  <p:spPr>
                    <a:xfrm>
                      <a:off x="1672866" y="2001747"/>
                      <a:ext cx="1352314" cy="859184"/>
                    </a:xfrm>
                    <a:prstGeom prst="rect">
                      <a:avLst/>
                    </a:prstGeom>
                    <a:solidFill>
                      <a:srgbClr val="ED7D31"/>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GRPC/Proton</a:t>
                      </a:r>
                      <a:endParaRPr kumimoji="0" lang="en-IN" sz="16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882FFACE-1EB5-4258-BEE9-0556C95E1D26}"/>
                        </a:ext>
                      </a:extLst>
                    </p:cNvPr>
                    <p:cNvSpPr txBox="1"/>
                    <p:nvPr/>
                  </p:nvSpPr>
                  <p:spPr>
                    <a:xfrm>
                      <a:off x="1797461" y="1997170"/>
                      <a:ext cx="389850" cy="276999"/>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SSL</a:t>
                      </a:r>
                      <a:endParaRPr kumimoji="0" lang="en-IN"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32" name="Cylinder 31">
                    <a:extLst>
                      <a:ext uri="{FF2B5EF4-FFF2-40B4-BE49-F238E27FC236}">
                        <a16:creationId xmlns:a16="http://schemas.microsoft.com/office/drawing/2014/main" id="{5A327E55-FD57-4959-88E1-4376BF06FAA5}"/>
                      </a:ext>
                    </a:extLst>
                  </p:cNvPr>
                  <p:cNvSpPr/>
                  <p:nvPr/>
                </p:nvSpPr>
                <p:spPr>
                  <a:xfrm>
                    <a:off x="6165837" y="1046671"/>
                    <a:ext cx="573712" cy="754337"/>
                  </a:xfrm>
                  <a:prstGeom prst="can">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IN" sz="179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F3A6CE08-E6EE-4B6D-B80E-3AC8F0BF21E4}"/>
                      </a:ext>
                    </a:extLst>
                  </p:cNvPr>
                  <p:cNvCxnSpPr>
                    <a:cxnSpLocks/>
                  </p:cNvCxnSpPr>
                  <p:nvPr/>
                </p:nvCxnSpPr>
                <p:spPr>
                  <a:xfrm flipH="1" flipV="1">
                    <a:off x="6518544" y="2739591"/>
                    <a:ext cx="75825" cy="534617"/>
                  </a:xfrm>
                  <a:prstGeom prst="straightConnector1">
                    <a:avLst/>
                  </a:prstGeom>
                  <a:noFill/>
                  <a:ln w="6350" cap="flat" cmpd="sng" algn="ctr">
                    <a:solidFill>
                      <a:sysClr val="windowText" lastClr="000000"/>
                    </a:solidFill>
                    <a:prstDash val="solid"/>
                    <a:miter lim="800000"/>
                    <a:headEnd type="none"/>
                    <a:tailEnd type="triangle"/>
                  </a:ln>
                  <a:effectLst/>
                </p:spPr>
              </p:cxnSp>
              <p:sp>
                <p:nvSpPr>
                  <p:cNvPr id="34" name="TextBox 33">
                    <a:extLst>
                      <a:ext uri="{FF2B5EF4-FFF2-40B4-BE49-F238E27FC236}">
                        <a16:creationId xmlns:a16="http://schemas.microsoft.com/office/drawing/2014/main" id="{150F4AFA-199F-4E42-906B-D7EFDB980368}"/>
                      </a:ext>
                    </a:extLst>
                  </p:cNvPr>
                  <p:cNvSpPr txBox="1"/>
                  <p:nvPr/>
                </p:nvSpPr>
                <p:spPr>
                  <a:xfrm>
                    <a:off x="6212240" y="2879517"/>
                    <a:ext cx="1040981"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Calibri"/>
                    </a:endParaRPr>
                  </a:p>
                </p:txBody>
              </p:sp>
            </p:grpSp>
            <p:sp>
              <p:nvSpPr>
                <p:cNvPr id="25" name="Cylinder 24">
                  <a:extLst>
                    <a:ext uri="{FF2B5EF4-FFF2-40B4-BE49-F238E27FC236}">
                      <a16:creationId xmlns:a16="http://schemas.microsoft.com/office/drawing/2014/main" id="{2319C7E5-1859-4424-BA51-35E4B4944B81}"/>
                    </a:ext>
                  </a:extLst>
                </p:cNvPr>
                <p:cNvSpPr/>
                <p:nvPr/>
              </p:nvSpPr>
              <p:spPr>
                <a:xfrm>
                  <a:off x="2518350" y="1167768"/>
                  <a:ext cx="616361" cy="765741"/>
                </a:xfrm>
                <a:prstGeom prst="can">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a:ea typeface="+mn-ea"/>
                      <a:cs typeface="+mn-cs"/>
                    </a:rPr>
                    <a:t>Cred Store</a:t>
                  </a:r>
                  <a:endParaRPr kumimoji="0" lang="en-IN" sz="14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6" name="Cylinder 25">
                  <a:extLst>
                    <a:ext uri="{FF2B5EF4-FFF2-40B4-BE49-F238E27FC236}">
                      <a16:creationId xmlns:a16="http://schemas.microsoft.com/office/drawing/2014/main" id="{8E0AD3E2-012B-4B1B-9724-AE1D7A3F2C24}"/>
                    </a:ext>
                  </a:extLst>
                </p:cNvPr>
                <p:cNvSpPr/>
                <p:nvPr/>
              </p:nvSpPr>
              <p:spPr>
                <a:xfrm>
                  <a:off x="2536673" y="2066501"/>
                  <a:ext cx="616361" cy="765741"/>
                </a:xfrm>
                <a:prstGeom prst="can">
                  <a:avLst/>
                </a:prstGeom>
                <a:solidFill>
                  <a:srgbClr val="70AD47"/>
                </a:solidFill>
                <a:ln w="12700" cap="flat" cmpd="sng" algn="ctr">
                  <a:solidFill>
                    <a:srgbClr val="A5A5A5">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a:ea typeface="+mn-ea"/>
                      <a:cs typeface="+mn-cs"/>
                    </a:rPr>
                    <a:t>IAM</a:t>
                  </a:r>
                </a:p>
              </p:txBody>
            </p:sp>
          </p:grpSp>
        </p:grpSp>
        <p:cxnSp>
          <p:nvCxnSpPr>
            <p:cNvPr id="13" name="Straight Arrow Connector 12">
              <a:extLst>
                <a:ext uri="{FF2B5EF4-FFF2-40B4-BE49-F238E27FC236}">
                  <a16:creationId xmlns:a16="http://schemas.microsoft.com/office/drawing/2014/main" id="{8A72CF24-78DD-43FC-AAAB-FDDFA5A4C23A}"/>
                </a:ext>
              </a:extLst>
            </p:cNvPr>
            <p:cNvCxnSpPr>
              <a:cxnSpLocks/>
            </p:cNvCxnSpPr>
            <p:nvPr/>
          </p:nvCxnSpPr>
          <p:spPr>
            <a:xfrm flipV="1">
              <a:off x="6674552" y="4610066"/>
              <a:ext cx="1719044" cy="1015187"/>
            </a:xfrm>
            <a:prstGeom prst="straightConnector1">
              <a:avLst/>
            </a:prstGeom>
            <a:noFill/>
            <a:ln w="6350" cap="flat" cmpd="sng" algn="ctr">
              <a:solidFill>
                <a:sysClr val="windowText" lastClr="000000"/>
              </a:solidFill>
              <a:prstDash val="solid"/>
              <a:miter lim="800000"/>
              <a:headEnd type="none" w="sm" len="med"/>
              <a:tailEnd type="triangle"/>
            </a:ln>
            <a:effectLst/>
          </p:spPr>
        </p:cxnSp>
        <p:sp>
          <p:nvSpPr>
            <p:cNvPr id="14" name="TextBox 13">
              <a:extLst>
                <a:ext uri="{FF2B5EF4-FFF2-40B4-BE49-F238E27FC236}">
                  <a16:creationId xmlns:a16="http://schemas.microsoft.com/office/drawing/2014/main" id="{8761264C-3FE5-4438-9FA7-904A6235193B}"/>
                </a:ext>
              </a:extLst>
            </p:cNvPr>
            <p:cNvSpPr txBox="1"/>
            <p:nvPr/>
          </p:nvSpPr>
          <p:spPr>
            <a:xfrm rot="19786280">
              <a:off x="6863865" y="5169139"/>
              <a:ext cx="1148997"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a:ln>
                  <a:noFill/>
                </a:ln>
                <a:solidFill>
                  <a:prstClr val="black"/>
                </a:solidFill>
                <a:effectLst/>
                <a:uLnTx/>
                <a:uFillTx/>
                <a:latin typeface="Calibri" panose="020F0502020204030204"/>
                <a:ea typeface="+mn-ea"/>
                <a:cs typeface="Calibri"/>
              </a:endParaRPr>
            </a:p>
          </p:txBody>
        </p:sp>
        <p:cxnSp>
          <p:nvCxnSpPr>
            <p:cNvPr id="15" name="Straight Arrow Connector 14">
              <a:extLst>
                <a:ext uri="{FF2B5EF4-FFF2-40B4-BE49-F238E27FC236}">
                  <a16:creationId xmlns:a16="http://schemas.microsoft.com/office/drawing/2014/main" id="{8507F4DD-6F16-4599-9CA9-04F85C4342DC}"/>
                </a:ext>
              </a:extLst>
            </p:cNvPr>
            <p:cNvCxnSpPr>
              <a:cxnSpLocks/>
            </p:cNvCxnSpPr>
            <p:nvPr/>
          </p:nvCxnSpPr>
          <p:spPr>
            <a:xfrm flipH="1" flipV="1">
              <a:off x="3804820" y="4608947"/>
              <a:ext cx="2010549" cy="1078906"/>
            </a:xfrm>
            <a:prstGeom prst="straightConnector1">
              <a:avLst/>
            </a:prstGeom>
            <a:noFill/>
            <a:ln w="6350" cap="flat" cmpd="sng" algn="ctr">
              <a:solidFill>
                <a:sysClr val="windowText" lastClr="000000"/>
              </a:solidFill>
              <a:prstDash val="solid"/>
              <a:miter lim="800000"/>
              <a:headEnd type="none"/>
              <a:tailEnd type="triangle"/>
            </a:ln>
            <a:effectLst/>
          </p:spPr>
        </p:cxnSp>
        <p:cxnSp>
          <p:nvCxnSpPr>
            <p:cNvPr id="16" name="Straight Arrow Connector 15">
              <a:extLst>
                <a:ext uri="{FF2B5EF4-FFF2-40B4-BE49-F238E27FC236}">
                  <a16:creationId xmlns:a16="http://schemas.microsoft.com/office/drawing/2014/main" id="{F29536CD-F805-4C82-9D37-46EA9A5B21D7}"/>
                </a:ext>
              </a:extLst>
            </p:cNvPr>
            <p:cNvCxnSpPr>
              <a:cxnSpLocks/>
              <a:endCxn id="37" idx="2"/>
            </p:cNvCxnSpPr>
            <p:nvPr/>
          </p:nvCxnSpPr>
          <p:spPr>
            <a:xfrm flipH="1" flipV="1">
              <a:off x="8409965" y="2375893"/>
              <a:ext cx="55434" cy="1043414"/>
            </a:xfrm>
            <a:prstGeom prst="straightConnector1">
              <a:avLst/>
            </a:prstGeom>
            <a:noFill/>
            <a:ln w="6350" cap="flat" cmpd="sng" algn="ctr">
              <a:solidFill>
                <a:sysClr val="windowText" lastClr="000000"/>
              </a:solidFill>
              <a:prstDash val="solid"/>
              <a:miter lim="800000"/>
              <a:tailEnd type="triangle"/>
            </a:ln>
            <a:effectLst/>
          </p:spPr>
        </p:cxnSp>
        <p:sp>
          <p:nvSpPr>
            <p:cNvPr id="17" name="TextBox 16">
              <a:extLst>
                <a:ext uri="{FF2B5EF4-FFF2-40B4-BE49-F238E27FC236}">
                  <a16:creationId xmlns:a16="http://schemas.microsoft.com/office/drawing/2014/main" id="{BF2BAF53-439C-4944-8EEB-B288966DF495}"/>
                </a:ext>
              </a:extLst>
            </p:cNvPr>
            <p:cNvSpPr txBox="1"/>
            <p:nvPr/>
          </p:nvSpPr>
          <p:spPr>
            <a:xfrm rot="3365681">
              <a:off x="6911718" y="2799127"/>
              <a:ext cx="1148997"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a:ln>
                  <a:noFill/>
                </a:ln>
                <a:solidFill>
                  <a:prstClr val="black"/>
                </a:solidFill>
                <a:effectLst/>
                <a:uLnTx/>
                <a:uFillTx/>
                <a:latin typeface="Calibri" panose="020F0502020204030204"/>
                <a:ea typeface="+mn-ea"/>
                <a:cs typeface="Calibri"/>
              </a:endParaRPr>
            </a:p>
          </p:txBody>
        </p:sp>
        <p:sp>
          <p:nvSpPr>
            <p:cNvPr id="18" name="Rectangle 17">
              <a:extLst>
                <a:ext uri="{FF2B5EF4-FFF2-40B4-BE49-F238E27FC236}">
                  <a16:creationId xmlns:a16="http://schemas.microsoft.com/office/drawing/2014/main" id="{ABDE14AC-8032-4A7B-A877-FDEE24354ADD}"/>
                </a:ext>
              </a:extLst>
            </p:cNvPr>
            <p:cNvSpPr/>
            <p:nvPr/>
          </p:nvSpPr>
          <p:spPr>
            <a:xfrm>
              <a:off x="1943622" y="3474290"/>
              <a:ext cx="2183521" cy="1134657"/>
            </a:xfrm>
            <a:prstGeom prst="rect">
              <a:avLst/>
            </a:prstGeom>
            <a:solidFill>
              <a:srgbClr val="A5A5A5">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prstClr val="black"/>
                  </a:solidFill>
                  <a:effectLst/>
                  <a:uLnTx/>
                  <a:uFillTx/>
                  <a:latin typeface="Calibri" panose="020F0502020204030204"/>
                  <a:ea typeface="+mn-ea"/>
                  <a:cs typeface="+mn-cs"/>
                </a:rPr>
                <a:t>3</a:t>
              </a:r>
              <a:r>
                <a:rPr kumimoji="0" lang="en-US" sz="1799" b="0" i="0" u="none" strike="noStrike" kern="0" cap="none" spc="0" normalizeH="0" baseline="30000" noProof="0" dirty="0">
                  <a:ln>
                    <a:noFill/>
                  </a:ln>
                  <a:solidFill>
                    <a:prstClr val="black"/>
                  </a:solidFill>
                  <a:effectLst/>
                  <a:uLnTx/>
                  <a:uFillTx/>
                  <a:latin typeface="Calibri" panose="020F0502020204030204"/>
                  <a:ea typeface="+mn-ea"/>
                  <a:cs typeface="+mn-cs"/>
                </a:rPr>
                <a:t>rd</a:t>
              </a:r>
              <a:r>
                <a:rPr kumimoji="0" lang="en-US" sz="1799" b="0" i="0" u="none" strike="noStrike" kern="0" cap="none" spc="0" normalizeH="0" baseline="0" noProof="0" dirty="0">
                  <a:ln>
                    <a:noFill/>
                  </a:ln>
                  <a:solidFill>
                    <a:prstClr val="black"/>
                  </a:solidFill>
                  <a:effectLst/>
                  <a:uLnTx/>
                  <a:uFillTx/>
                  <a:latin typeface="Calibri" panose="020F0502020204030204"/>
                  <a:ea typeface="+mn-ea"/>
                  <a:cs typeface="+mn-cs"/>
                </a:rPr>
                <a:t> Party</a:t>
              </a:r>
              <a:endParaRPr kumimoji="0" lang="en-IN" sz="179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E69D5ADA-0146-4789-ADF5-C1E08AA45004}"/>
                </a:ext>
              </a:extLst>
            </p:cNvPr>
            <p:cNvCxnSpPr>
              <a:cxnSpLocks/>
              <a:stCxn id="18" idx="3"/>
              <a:endCxn id="27" idx="1"/>
            </p:cNvCxnSpPr>
            <p:nvPr/>
          </p:nvCxnSpPr>
          <p:spPr>
            <a:xfrm flipV="1">
              <a:off x="4127143" y="4034955"/>
              <a:ext cx="798630" cy="6664"/>
            </a:xfrm>
            <a:prstGeom prst="straightConnector1">
              <a:avLst/>
            </a:prstGeom>
            <a:noFill/>
            <a:ln w="6350" cap="flat" cmpd="sng" algn="ctr">
              <a:solidFill>
                <a:sysClr val="windowText" lastClr="000000"/>
              </a:solidFill>
              <a:prstDash val="solid"/>
              <a:miter lim="800000"/>
              <a:tailEnd type="triangle"/>
            </a:ln>
            <a:effectLst/>
          </p:spPr>
        </p:cxnSp>
        <p:sp>
          <p:nvSpPr>
            <p:cNvPr id="20" name="TextBox 19">
              <a:extLst>
                <a:ext uri="{FF2B5EF4-FFF2-40B4-BE49-F238E27FC236}">
                  <a16:creationId xmlns:a16="http://schemas.microsoft.com/office/drawing/2014/main" id="{F53101E2-4CC4-483E-A371-489B48E4E520}"/>
                </a:ext>
              </a:extLst>
            </p:cNvPr>
            <p:cNvSpPr txBox="1"/>
            <p:nvPr/>
          </p:nvSpPr>
          <p:spPr>
            <a:xfrm>
              <a:off x="4183156" y="4047055"/>
              <a:ext cx="649066" cy="246221"/>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https</a:t>
              </a:r>
              <a:endParaRPr kumimoji="0" lang="en-US" sz="1000" b="0" i="0" u="none" strike="noStrike" kern="0" cap="none" spc="0" normalizeH="0" baseline="0" noProof="0">
                <a:ln>
                  <a:noFill/>
                </a:ln>
                <a:solidFill>
                  <a:prstClr val="black"/>
                </a:solidFill>
                <a:effectLst/>
                <a:uLnTx/>
                <a:uFillTx/>
                <a:latin typeface="Calibri" panose="020F0502020204030204"/>
                <a:ea typeface="+mn-ea"/>
                <a:cs typeface="Calibri"/>
              </a:endParaRPr>
            </a:p>
          </p:txBody>
        </p:sp>
      </p:grpSp>
      <p:pic>
        <p:nvPicPr>
          <p:cNvPr id="45" name="Graphic 44" descr="User">
            <a:extLst>
              <a:ext uri="{FF2B5EF4-FFF2-40B4-BE49-F238E27FC236}">
                <a16:creationId xmlns:a16="http://schemas.microsoft.com/office/drawing/2014/main" id="{4AC68152-C1EC-48B1-BBFE-412044A00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8986" y="5549560"/>
            <a:ext cx="914162" cy="914162"/>
          </a:xfrm>
          <a:prstGeom prst="rect">
            <a:avLst/>
          </a:prstGeom>
        </p:spPr>
      </p:pic>
      <p:pic>
        <p:nvPicPr>
          <p:cNvPr id="46" name="Picture 45">
            <a:extLst>
              <a:ext uri="{FF2B5EF4-FFF2-40B4-BE49-F238E27FC236}">
                <a16:creationId xmlns:a16="http://schemas.microsoft.com/office/drawing/2014/main" id="{C95F57A1-CFDC-47A6-A148-469E340DFEA5}"/>
              </a:ext>
            </a:extLst>
          </p:cNvPr>
          <p:cNvPicPr>
            <a:picLocks noChangeAspect="1"/>
          </p:cNvPicPr>
          <p:nvPr/>
        </p:nvPicPr>
        <p:blipFill>
          <a:blip r:embed="rId5"/>
          <a:stretch>
            <a:fillRect/>
          </a:stretch>
        </p:blipFill>
        <p:spPr>
          <a:xfrm>
            <a:off x="492634" y="2236598"/>
            <a:ext cx="1739900" cy="1155700"/>
          </a:xfrm>
          <a:prstGeom prst="rect">
            <a:avLst/>
          </a:prstGeom>
        </p:spPr>
      </p:pic>
      <p:pic>
        <p:nvPicPr>
          <p:cNvPr id="47" name="Picture 46">
            <a:extLst>
              <a:ext uri="{FF2B5EF4-FFF2-40B4-BE49-F238E27FC236}">
                <a16:creationId xmlns:a16="http://schemas.microsoft.com/office/drawing/2014/main" id="{2DAF0DC5-A6CF-4136-BC89-B42FA6C5516F}"/>
              </a:ext>
            </a:extLst>
          </p:cNvPr>
          <p:cNvPicPr>
            <a:picLocks noChangeAspect="1"/>
          </p:cNvPicPr>
          <p:nvPr/>
        </p:nvPicPr>
        <p:blipFill>
          <a:blip r:embed="rId6"/>
          <a:stretch>
            <a:fillRect/>
          </a:stretch>
        </p:blipFill>
        <p:spPr>
          <a:xfrm>
            <a:off x="683134" y="1389198"/>
            <a:ext cx="1358900" cy="952500"/>
          </a:xfrm>
          <a:prstGeom prst="rect">
            <a:avLst/>
          </a:prstGeom>
        </p:spPr>
      </p:pic>
      <p:pic>
        <p:nvPicPr>
          <p:cNvPr id="48" name="Picture 47">
            <a:extLst>
              <a:ext uri="{FF2B5EF4-FFF2-40B4-BE49-F238E27FC236}">
                <a16:creationId xmlns:a16="http://schemas.microsoft.com/office/drawing/2014/main" id="{9AF203AC-0508-475E-9468-751E2E2F97C9}"/>
              </a:ext>
            </a:extLst>
          </p:cNvPr>
          <p:cNvPicPr>
            <a:picLocks noChangeAspect="1"/>
          </p:cNvPicPr>
          <p:nvPr/>
        </p:nvPicPr>
        <p:blipFill>
          <a:blip r:embed="rId7"/>
          <a:stretch>
            <a:fillRect/>
          </a:stretch>
        </p:blipFill>
        <p:spPr>
          <a:xfrm>
            <a:off x="560331" y="3433891"/>
            <a:ext cx="1752386" cy="647621"/>
          </a:xfrm>
          <a:prstGeom prst="rect">
            <a:avLst/>
          </a:prstGeom>
        </p:spPr>
      </p:pic>
      <p:pic>
        <p:nvPicPr>
          <p:cNvPr id="49" name="Picture 48">
            <a:extLst>
              <a:ext uri="{FF2B5EF4-FFF2-40B4-BE49-F238E27FC236}">
                <a16:creationId xmlns:a16="http://schemas.microsoft.com/office/drawing/2014/main" id="{33896729-A28D-4C09-B735-FA08C9EB8932}"/>
              </a:ext>
            </a:extLst>
          </p:cNvPr>
          <p:cNvPicPr>
            <a:picLocks noChangeAspect="1"/>
          </p:cNvPicPr>
          <p:nvPr/>
        </p:nvPicPr>
        <p:blipFill>
          <a:blip r:embed="rId8"/>
          <a:stretch>
            <a:fillRect/>
          </a:stretch>
        </p:blipFill>
        <p:spPr>
          <a:xfrm>
            <a:off x="700429" y="4393276"/>
            <a:ext cx="1231900" cy="1231900"/>
          </a:xfrm>
          <a:prstGeom prst="rect">
            <a:avLst/>
          </a:prstGeom>
        </p:spPr>
      </p:pic>
      <p:sp>
        <p:nvSpPr>
          <p:cNvPr id="50" name="Title 1">
            <a:extLst>
              <a:ext uri="{FF2B5EF4-FFF2-40B4-BE49-F238E27FC236}">
                <a16:creationId xmlns:a16="http://schemas.microsoft.com/office/drawing/2014/main" id="{81C56EDB-6BE6-4D40-854C-D26D5F81736D}"/>
              </a:ext>
            </a:extLst>
          </p:cNvPr>
          <p:cNvSpPr>
            <a:spLocks noGrp="1"/>
          </p:cNvSpPr>
          <p:nvPr>
            <p:ph type="title"/>
          </p:nvPr>
        </p:nvSpPr>
        <p:spPr>
          <a:xfrm>
            <a:off x="467302" y="340469"/>
            <a:ext cx="11315230" cy="756137"/>
          </a:xfrm>
        </p:spPr>
        <p:txBody>
          <a:bodyPr/>
          <a:lstStyle/>
          <a:p>
            <a:r>
              <a:rPr lang="en-US" dirty="0"/>
              <a:t>Domino Oauth2 solution – Third party application integration</a:t>
            </a:r>
          </a:p>
        </p:txBody>
      </p:sp>
    </p:spTree>
    <p:extLst>
      <p:ext uri="{BB962C8B-B14F-4D97-AF65-F5344CB8AC3E}">
        <p14:creationId xmlns:p14="http://schemas.microsoft.com/office/powerpoint/2010/main" val="417705720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69A2BB7-B3A8-2A4C-8ECA-26555456DA2F}"/>
              </a:ext>
            </a:extLst>
          </p:cNvPr>
          <p:cNvGrpSpPr/>
          <p:nvPr/>
        </p:nvGrpSpPr>
        <p:grpSpPr>
          <a:xfrm>
            <a:off x="133657" y="1311531"/>
            <a:ext cx="11659910" cy="4501663"/>
            <a:chOff x="133657" y="1311531"/>
            <a:chExt cx="11659910" cy="4501663"/>
          </a:xfrm>
        </p:grpSpPr>
        <p:sp>
          <p:nvSpPr>
            <p:cNvPr id="4" name="Rectangle 3">
              <a:extLst>
                <a:ext uri="{FF2B5EF4-FFF2-40B4-BE49-F238E27FC236}">
                  <a16:creationId xmlns:a16="http://schemas.microsoft.com/office/drawing/2014/main" id="{2B30147E-7A08-B84E-9F8F-CCB864CA59E2}"/>
                </a:ext>
              </a:extLst>
            </p:cNvPr>
            <p:cNvSpPr/>
            <p:nvPr/>
          </p:nvSpPr>
          <p:spPr>
            <a:xfrm>
              <a:off x="417330" y="1311531"/>
              <a:ext cx="11376237" cy="4501663"/>
            </a:xfrm>
            <a:prstGeom prst="rect">
              <a:avLst/>
            </a:prstGeom>
            <a:solidFill>
              <a:schemeClr val="bg1">
                <a:lumMod val="95000"/>
              </a:schemeClr>
            </a:solidFill>
          </p:spPr>
          <p:txBody>
            <a:bodyPr vert="horz" wrap="square" anchor="ctr" anchorCtr="0">
              <a:noAutofit/>
            </a:bodyPr>
            <a:lstStyle/>
            <a:p>
              <a:endParaRPr lang="en-US" sz="1600" dirty="0">
                <a:latin typeface="+mj-lt"/>
              </a:endParaRPr>
            </a:p>
          </p:txBody>
        </p:sp>
        <p:sp>
          <p:nvSpPr>
            <p:cNvPr id="5" name="Rectangle: Top Corners Rounded 3">
              <a:extLst>
                <a:ext uri="{FF2B5EF4-FFF2-40B4-BE49-F238E27FC236}">
                  <a16:creationId xmlns:a16="http://schemas.microsoft.com/office/drawing/2014/main" id="{D02AE5F2-12BD-E44C-86AA-4CE24F96AD40}"/>
                </a:ext>
              </a:extLst>
            </p:cNvPr>
            <p:cNvSpPr/>
            <p:nvPr/>
          </p:nvSpPr>
          <p:spPr bwMode="auto">
            <a:xfrm rot="16200000">
              <a:off x="-1980856" y="3426045"/>
              <a:ext cx="4501662" cy="272635"/>
            </a:xfrm>
            <a:prstGeom prst="round2SameRect">
              <a:avLst>
                <a:gd name="adj1" fmla="val 50000"/>
                <a:gd name="adj2" fmla="val 0"/>
              </a:avLst>
            </a:prstGeom>
            <a:solidFill>
              <a:srgbClr val="0070C0"/>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grpSp>
      <p:sp>
        <p:nvSpPr>
          <p:cNvPr id="2" name="Title 1"/>
          <p:cNvSpPr>
            <a:spLocks noGrp="1"/>
          </p:cNvSpPr>
          <p:nvPr>
            <p:ph type="title"/>
          </p:nvPr>
        </p:nvSpPr>
        <p:spPr/>
        <p:txBody>
          <a:bodyPr/>
          <a:lstStyle/>
          <a:p>
            <a:r>
              <a:rPr lang="en-US" dirty="0"/>
              <a:t>IAM – safe access control for integration</a:t>
            </a:r>
          </a:p>
        </p:txBody>
      </p:sp>
      <p:sp>
        <p:nvSpPr>
          <p:cNvPr id="3" name="Content Placeholder 2"/>
          <p:cNvSpPr>
            <a:spLocks noGrp="1"/>
          </p:cNvSpPr>
          <p:nvPr>
            <p:ph idx="1"/>
          </p:nvPr>
        </p:nvSpPr>
        <p:spPr>
          <a:xfrm>
            <a:off x="406293" y="1340340"/>
            <a:ext cx="11376237" cy="4976732"/>
          </a:xfrm>
        </p:spPr>
        <p:txBody>
          <a:bodyPr/>
          <a:lstStyle/>
          <a:p>
            <a:pPr marL="0" indent="0">
              <a:buNone/>
            </a:pPr>
            <a:r>
              <a:rPr lang="en-US" sz="2800" b="1" dirty="0"/>
              <a:t>Problem:</a:t>
            </a:r>
          </a:p>
          <a:p>
            <a:pPr>
              <a:buClr>
                <a:schemeClr val="accent3"/>
              </a:buClr>
            </a:pPr>
            <a:r>
              <a:rPr lang="en-US" dirty="0"/>
              <a:t>How to combine outside-Domino Applications with inside-Domino user data / business logic </a:t>
            </a:r>
            <a:r>
              <a:rPr lang="en-US" b="1" dirty="0"/>
              <a:t>SAFELY</a:t>
            </a:r>
            <a:r>
              <a:rPr lang="en-US" dirty="0"/>
              <a:t>?</a:t>
            </a:r>
          </a:p>
          <a:p>
            <a:pPr marL="567690" lvl="1"/>
            <a:r>
              <a:rPr lang="en-US" b="1" dirty="0"/>
              <a:t>Q - Domino Administrator</a:t>
            </a:r>
            <a:r>
              <a:rPr lang="en-US" dirty="0"/>
              <a:t>:</a:t>
            </a:r>
            <a:endParaRPr lang="en-US" dirty="0">
              <a:cs typeface="Calibri"/>
            </a:endParaRPr>
          </a:p>
          <a:p>
            <a:pPr marL="798195" lvl="2"/>
            <a:r>
              <a:rPr lang="en-US" dirty="0"/>
              <a:t>What applications should I trust and allow to access Domino data?</a:t>
            </a:r>
            <a:endParaRPr lang="en-US" dirty="0">
              <a:cs typeface="Calibri"/>
            </a:endParaRPr>
          </a:p>
          <a:p>
            <a:pPr marL="798195" lvl="2"/>
            <a:r>
              <a:rPr lang="en-US" dirty="0"/>
              <a:t>How do I ensure the application won’t get super rights to access unauthorized data?</a:t>
            </a:r>
            <a:endParaRPr lang="en-US" dirty="0">
              <a:cs typeface="Calibri"/>
            </a:endParaRPr>
          </a:p>
          <a:p>
            <a:pPr marL="567690" lvl="1"/>
            <a:r>
              <a:rPr lang="en-US" b="1" dirty="0"/>
              <a:t>Q - Domino Application Owner</a:t>
            </a:r>
            <a:r>
              <a:rPr lang="en-US" dirty="0"/>
              <a:t>:</a:t>
            </a:r>
            <a:endParaRPr lang="en-US" dirty="0">
              <a:cs typeface="Calibri"/>
            </a:endParaRPr>
          </a:p>
          <a:p>
            <a:pPr marL="798195" lvl="2"/>
            <a:r>
              <a:rPr lang="en-US" dirty="0"/>
              <a:t>How to control the access to my business logic that exposed as REST API calls? </a:t>
            </a:r>
            <a:endParaRPr lang="en-US" dirty="0">
              <a:cs typeface="Calibri"/>
            </a:endParaRPr>
          </a:p>
          <a:p>
            <a:pPr marL="567690" lvl="1"/>
            <a:r>
              <a:rPr lang="en-US" b="1" dirty="0"/>
              <a:t>Q - Domino Users:</a:t>
            </a:r>
            <a:endParaRPr lang="en-US" b="1" dirty="0">
              <a:cs typeface="Calibri"/>
            </a:endParaRPr>
          </a:p>
          <a:p>
            <a:pPr marL="798195" lvl="2"/>
            <a:r>
              <a:rPr lang="en-US" dirty="0"/>
              <a:t>How do I trust and ensure the application only accesses my authorized data, and won’t take my password to do things I have no privilege to do?</a:t>
            </a:r>
            <a:endParaRPr lang="en-US" dirty="0">
              <a:cs typeface="Calibri"/>
            </a:endParaRPr>
          </a:p>
        </p:txBody>
      </p:sp>
    </p:spTree>
    <p:extLst>
      <p:ext uri="{BB962C8B-B14F-4D97-AF65-F5344CB8AC3E}">
        <p14:creationId xmlns:p14="http://schemas.microsoft.com/office/powerpoint/2010/main" val="104993023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77A415A-6388-8D40-8B37-8EB84DE24F03}"/>
              </a:ext>
            </a:extLst>
          </p:cNvPr>
          <p:cNvGrpSpPr/>
          <p:nvPr/>
        </p:nvGrpSpPr>
        <p:grpSpPr>
          <a:xfrm>
            <a:off x="89159" y="1321090"/>
            <a:ext cx="11693372" cy="4569753"/>
            <a:chOff x="57113" y="1268337"/>
            <a:chExt cx="11693372" cy="4569753"/>
          </a:xfrm>
        </p:grpSpPr>
        <p:sp>
          <p:nvSpPr>
            <p:cNvPr id="6" name="Rectangle 5">
              <a:extLst>
                <a:ext uri="{FF2B5EF4-FFF2-40B4-BE49-F238E27FC236}">
                  <a16:creationId xmlns:a16="http://schemas.microsoft.com/office/drawing/2014/main" id="{C86EC5EA-1DB2-7945-A406-6FC9390F1AB6}"/>
                </a:ext>
              </a:extLst>
            </p:cNvPr>
            <p:cNvSpPr/>
            <p:nvPr/>
          </p:nvSpPr>
          <p:spPr>
            <a:xfrm>
              <a:off x="329749" y="1268338"/>
              <a:ext cx="11420736" cy="4569752"/>
            </a:xfrm>
            <a:prstGeom prst="rect">
              <a:avLst/>
            </a:prstGeom>
            <a:solidFill>
              <a:schemeClr val="bg1">
                <a:lumMod val="95000"/>
              </a:schemeClr>
            </a:solidFill>
          </p:spPr>
          <p:txBody>
            <a:bodyPr vert="horz" wrap="square" anchor="ctr" anchorCtr="0">
              <a:noAutofit/>
            </a:bodyPr>
            <a:lstStyle/>
            <a:p>
              <a:endParaRPr lang="en-US" sz="1600" dirty="0">
                <a:latin typeface="+mj-lt"/>
              </a:endParaRPr>
            </a:p>
          </p:txBody>
        </p:sp>
        <p:sp>
          <p:nvSpPr>
            <p:cNvPr id="7" name="Rectangle: Top Corners Rounded 3">
              <a:extLst>
                <a:ext uri="{FF2B5EF4-FFF2-40B4-BE49-F238E27FC236}">
                  <a16:creationId xmlns:a16="http://schemas.microsoft.com/office/drawing/2014/main" id="{E525AF40-BC98-8840-B92E-CB60399B73AB}"/>
                </a:ext>
              </a:extLst>
            </p:cNvPr>
            <p:cNvSpPr/>
            <p:nvPr/>
          </p:nvSpPr>
          <p:spPr bwMode="auto">
            <a:xfrm rot="16200000">
              <a:off x="-2091446" y="3416896"/>
              <a:ext cx="4569753" cy="272635"/>
            </a:xfrm>
            <a:prstGeom prst="round2SameRect">
              <a:avLst>
                <a:gd name="adj1" fmla="val 50000"/>
                <a:gd name="adj2" fmla="val 0"/>
              </a:avLst>
            </a:prstGeom>
            <a:solidFill>
              <a:srgbClr val="26CAD3"/>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grpSp>
      <p:sp>
        <p:nvSpPr>
          <p:cNvPr id="2" name="Title 1"/>
          <p:cNvSpPr>
            <a:spLocks noGrp="1"/>
          </p:cNvSpPr>
          <p:nvPr>
            <p:ph type="title"/>
          </p:nvPr>
        </p:nvSpPr>
        <p:spPr/>
        <p:txBody>
          <a:bodyPr/>
          <a:lstStyle/>
          <a:p>
            <a:r>
              <a:rPr lang="en-US" dirty="0"/>
              <a:t>IAM – safe access control for integration</a:t>
            </a:r>
          </a:p>
        </p:txBody>
      </p:sp>
      <p:sp>
        <p:nvSpPr>
          <p:cNvPr id="3" name="Content Placeholder 2"/>
          <p:cNvSpPr>
            <a:spLocks noGrp="1"/>
          </p:cNvSpPr>
          <p:nvPr>
            <p:ph idx="1"/>
          </p:nvPr>
        </p:nvSpPr>
        <p:spPr>
          <a:xfrm>
            <a:off x="406294" y="1321090"/>
            <a:ext cx="11376237" cy="4976732"/>
          </a:xfrm>
        </p:spPr>
        <p:txBody>
          <a:bodyPr/>
          <a:lstStyle/>
          <a:p>
            <a:pPr marL="0" indent="0">
              <a:buNone/>
            </a:pPr>
            <a:r>
              <a:rPr lang="en-US" sz="2800" b="1" dirty="0"/>
              <a:t>Solution:</a:t>
            </a:r>
          </a:p>
          <a:p>
            <a:pPr marL="0" indent="0">
              <a:buNone/>
            </a:pPr>
            <a:r>
              <a:rPr lang="en-US" b="1" dirty="0"/>
              <a:t>The New Domino IAM (Identity and Access Management) Service. </a:t>
            </a:r>
          </a:p>
          <a:p>
            <a:r>
              <a:rPr lang="en-US" dirty="0"/>
              <a:t>Follows OIDC/OAuth2 open standards.</a:t>
            </a:r>
          </a:p>
          <a:p>
            <a:r>
              <a:rPr lang="en-US" dirty="0"/>
              <a:t>Domino Administrator can register trusted App to access sub-set of Domino data through scoped APIs.</a:t>
            </a:r>
          </a:p>
          <a:p>
            <a:r>
              <a:rPr lang="en-US" dirty="0"/>
              <a:t>Domino Application Owner will be able to control access by assigning scopes per exposed API call.</a:t>
            </a:r>
          </a:p>
          <a:p>
            <a:r>
              <a:rPr lang="en-US" dirty="0"/>
              <a:t>Domino Users don’t need to trust the App with credentials but only the IAM server. Application doesn’t need to hold the user credentials since access is granted via authorization tokens.</a:t>
            </a:r>
          </a:p>
        </p:txBody>
      </p:sp>
    </p:spTree>
    <p:extLst>
      <p:ext uri="{BB962C8B-B14F-4D97-AF65-F5344CB8AC3E}">
        <p14:creationId xmlns:p14="http://schemas.microsoft.com/office/powerpoint/2010/main" val="35404057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8E305AE-7783-1C46-8039-D6EFB2011863}"/>
              </a:ext>
            </a:extLst>
          </p:cNvPr>
          <p:cNvSpPr>
            <a:spLocks noGrp="1"/>
          </p:cNvSpPr>
          <p:nvPr>
            <p:ph type="title"/>
          </p:nvPr>
        </p:nvSpPr>
        <p:spPr/>
        <p:txBody>
          <a:bodyPr/>
          <a:lstStyle/>
          <a:p>
            <a:r>
              <a:rPr lang="en-US" dirty="0"/>
              <a:t>IAM </a:t>
            </a:r>
            <a:r>
              <a:rPr lang="en-US"/>
              <a:t>Demo – Personal task </a:t>
            </a:r>
            <a:r>
              <a:rPr lang="en-US" dirty="0"/>
              <a:t>assistant</a:t>
            </a:r>
          </a:p>
        </p:txBody>
      </p:sp>
      <p:pic>
        <p:nvPicPr>
          <p:cNvPr id="2" name="Picture 1">
            <a:extLst>
              <a:ext uri="{FF2B5EF4-FFF2-40B4-BE49-F238E27FC236}">
                <a16:creationId xmlns:a16="http://schemas.microsoft.com/office/drawing/2014/main" id="{211A95A4-72F7-E54E-BFC6-33C409739C5B}"/>
              </a:ext>
            </a:extLst>
          </p:cNvPr>
          <p:cNvPicPr>
            <a:picLocks noChangeAspect="1"/>
          </p:cNvPicPr>
          <p:nvPr/>
        </p:nvPicPr>
        <p:blipFill>
          <a:blip r:embed="rId3"/>
          <a:stretch>
            <a:fillRect/>
          </a:stretch>
        </p:blipFill>
        <p:spPr>
          <a:xfrm>
            <a:off x="867508" y="1096606"/>
            <a:ext cx="10172455" cy="5199570"/>
          </a:xfrm>
          <a:prstGeom prst="rect">
            <a:avLst/>
          </a:prstGeom>
        </p:spPr>
      </p:pic>
    </p:spTree>
    <p:extLst>
      <p:ext uri="{BB962C8B-B14F-4D97-AF65-F5344CB8AC3E}">
        <p14:creationId xmlns:p14="http://schemas.microsoft.com/office/powerpoint/2010/main" val="37713180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7CF31775-0B67-574D-ABC0-9DA57F6844AE}"/>
              </a:ext>
            </a:extLst>
          </p:cNvPr>
          <p:cNvPicPr>
            <a:picLocks noChangeAspect="1"/>
          </p:cNvPicPr>
          <p:nvPr/>
        </p:nvPicPr>
        <p:blipFill>
          <a:blip r:embed="rId3"/>
          <a:stretch>
            <a:fillRect/>
          </a:stretch>
        </p:blipFill>
        <p:spPr>
          <a:xfrm>
            <a:off x="9738361" y="2227587"/>
            <a:ext cx="1739900" cy="1155700"/>
          </a:xfrm>
          <a:prstGeom prst="rect">
            <a:avLst/>
          </a:prstGeom>
        </p:spPr>
      </p:pic>
      <p:sp>
        <p:nvSpPr>
          <p:cNvPr id="2" name="Title 1"/>
          <p:cNvSpPr>
            <a:spLocks noGrp="1"/>
          </p:cNvSpPr>
          <p:nvPr>
            <p:ph type="title"/>
          </p:nvPr>
        </p:nvSpPr>
        <p:spPr>
          <a:xfrm>
            <a:off x="467302" y="203721"/>
            <a:ext cx="11315230" cy="483282"/>
          </a:xfrm>
        </p:spPr>
        <p:txBody>
          <a:bodyPr/>
          <a:lstStyle/>
          <a:p>
            <a:r>
              <a:rPr lang="en-US" dirty="0"/>
              <a:t>Domino V10 – Node.js Integration </a:t>
            </a:r>
          </a:p>
        </p:txBody>
      </p:sp>
      <p:sp>
        <p:nvSpPr>
          <p:cNvPr id="6" name="Rectangle 5">
            <a:extLst>
              <a:ext uri="{FF2B5EF4-FFF2-40B4-BE49-F238E27FC236}">
                <a16:creationId xmlns:a16="http://schemas.microsoft.com/office/drawing/2014/main" id="{3F77F2AC-2CCE-AB4F-86F3-CAF2041D8A02}"/>
              </a:ext>
            </a:extLst>
          </p:cNvPr>
          <p:cNvSpPr/>
          <p:nvPr/>
        </p:nvSpPr>
        <p:spPr bwMode="auto">
          <a:xfrm>
            <a:off x="467302" y="1438507"/>
            <a:ext cx="2510893" cy="2420570"/>
          </a:xfrm>
          <a:prstGeom prst="rect">
            <a:avLst/>
          </a:prstGeom>
          <a:solidFill>
            <a:srgbClr val="F7A838"/>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NSF</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Documents, Views, Folders….</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Encryption, ACLS, ECLs…</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Replication, Offline</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Full Text Index,</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Formula Language</a:t>
            </a:r>
          </a:p>
          <a:p>
            <a:pPr marL="0" marR="0" indent="0" algn="l" defTabSz="914400" rtl="0" eaLnBrk="1" fontAlgn="base" latinLnBrk="0" hangingPunct="1">
              <a:lnSpc>
                <a:spcPct val="100000"/>
              </a:lnSpc>
              <a:spcBef>
                <a:spcPct val="0"/>
              </a:spcBef>
              <a:spcAft>
                <a:spcPct val="0"/>
              </a:spcAft>
              <a:buClrTx/>
              <a:buSzTx/>
              <a:buFontTx/>
              <a:buNone/>
              <a:tabLst/>
            </a:pPr>
            <a:endParaRPr lang="en-US" sz="1400">
              <a:cs typeface="Arial"/>
            </a:endParaRPr>
          </a:p>
          <a:p>
            <a:endParaRPr lang="en-US" sz="1400">
              <a:cs typeface="Arial"/>
            </a:endParaRPr>
          </a:p>
        </p:txBody>
      </p:sp>
      <p:sp>
        <p:nvSpPr>
          <p:cNvPr id="7" name="Rectangle 6">
            <a:extLst>
              <a:ext uri="{FF2B5EF4-FFF2-40B4-BE49-F238E27FC236}">
                <a16:creationId xmlns:a16="http://schemas.microsoft.com/office/drawing/2014/main" id="{78306D99-670B-1247-B830-B5A3432DC511}"/>
              </a:ext>
            </a:extLst>
          </p:cNvPr>
          <p:cNvSpPr/>
          <p:nvPr/>
        </p:nvSpPr>
        <p:spPr bwMode="auto">
          <a:xfrm>
            <a:off x="3107475" y="1438506"/>
            <a:ext cx="1562610" cy="2420571"/>
          </a:xfrm>
          <a:prstGeom prst="rect">
            <a:avLst/>
          </a:prstGeom>
          <a:solidFill>
            <a:srgbClr val="F7A838"/>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LotusScript</a:t>
            </a:r>
            <a:endParaRPr lang="en-US" sz="2000" dirty="0"/>
          </a:p>
        </p:txBody>
      </p:sp>
      <p:sp>
        <p:nvSpPr>
          <p:cNvPr id="8" name="Rectangle 7">
            <a:extLst>
              <a:ext uri="{FF2B5EF4-FFF2-40B4-BE49-F238E27FC236}">
                <a16:creationId xmlns:a16="http://schemas.microsoft.com/office/drawing/2014/main" id="{696F4FD8-B547-A647-BD0D-9FE578BB5B45}"/>
              </a:ext>
            </a:extLst>
          </p:cNvPr>
          <p:cNvSpPr/>
          <p:nvPr/>
        </p:nvSpPr>
        <p:spPr bwMode="auto">
          <a:xfrm>
            <a:off x="5010808" y="1438507"/>
            <a:ext cx="484437" cy="2420570"/>
          </a:xfrm>
          <a:prstGeom prst="rect">
            <a:avLst/>
          </a:prstGeom>
          <a:solidFill>
            <a:srgbClr val="F7A838"/>
          </a:solidFill>
          <a:ln w="3175" cap="flat" cmpd="sng" algn="ctr">
            <a:solidFill>
              <a:schemeClr val="tx1"/>
            </a:solidFill>
            <a:prstDash val="solid"/>
            <a:miter lim="800000"/>
            <a:headEnd type="none" w="sm" len="sm"/>
            <a:tailEnd type="triangle" w="med" len="med"/>
          </a:ln>
          <a:effectLst/>
        </p:spPr>
        <p:txBody>
          <a:bodyPr vert="vert"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Java</a:t>
            </a:r>
            <a:endParaRPr lang="en-US" sz="2000" dirty="0"/>
          </a:p>
        </p:txBody>
      </p:sp>
      <p:sp>
        <p:nvSpPr>
          <p:cNvPr id="9" name="Rectangle 8">
            <a:extLst>
              <a:ext uri="{FF2B5EF4-FFF2-40B4-BE49-F238E27FC236}">
                <a16:creationId xmlns:a16="http://schemas.microsoft.com/office/drawing/2014/main" id="{0F7E935C-EFAB-664B-8829-F57B64C48936}"/>
              </a:ext>
            </a:extLst>
          </p:cNvPr>
          <p:cNvSpPr/>
          <p:nvPr/>
        </p:nvSpPr>
        <p:spPr bwMode="auto">
          <a:xfrm>
            <a:off x="5627520" y="1438507"/>
            <a:ext cx="497397" cy="2420570"/>
          </a:xfrm>
          <a:prstGeom prst="rect">
            <a:avLst/>
          </a:prstGeom>
          <a:solidFill>
            <a:srgbClr val="F7A838"/>
          </a:solidFill>
          <a:ln w="3175" cap="flat" cmpd="sng" algn="ctr">
            <a:solidFill>
              <a:schemeClr val="tx1"/>
            </a:solidFill>
            <a:prstDash val="solid"/>
            <a:miter lim="800000"/>
            <a:headEnd type="none" w="sm" len="sm"/>
            <a:tailEnd type="triangle" w="med" len="med"/>
          </a:ln>
          <a:effectLst/>
        </p:spPr>
        <p:txBody>
          <a:bodyPr vert="vert"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XPages</a:t>
            </a:r>
            <a:endParaRPr lang="en-US" sz="2000" dirty="0"/>
          </a:p>
        </p:txBody>
      </p:sp>
      <p:sp>
        <p:nvSpPr>
          <p:cNvPr id="11" name="Rectangle 10">
            <a:extLst>
              <a:ext uri="{FF2B5EF4-FFF2-40B4-BE49-F238E27FC236}">
                <a16:creationId xmlns:a16="http://schemas.microsoft.com/office/drawing/2014/main" id="{5A7505AA-ECC7-ED4D-B8F0-945D022E3690}"/>
              </a:ext>
            </a:extLst>
          </p:cNvPr>
          <p:cNvSpPr/>
          <p:nvPr/>
        </p:nvSpPr>
        <p:spPr bwMode="auto">
          <a:xfrm>
            <a:off x="3231460" y="3095624"/>
            <a:ext cx="1274954" cy="628883"/>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r>
              <a:rPr lang="en-US" sz="1400" dirty="0" err="1"/>
              <a:t>HTTPRequest</a:t>
            </a:r>
            <a:endParaRPr lang="en-US" sz="1400" dirty="0"/>
          </a:p>
          <a:p>
            <a:r>
              <a:rPr lang="en-US" sz="1400" dirty="0" err="1"/>
              <a:t>JSONParse</a:t>
            </a:r>
            <a:endParaRPr lang="en-US" sz="1400" dirty="0"/>
          </a:p>
          <a:p>
            <a:endParaRPr lang="en-US" sz="1400" dirty="0"/>
          </a:p>
          <a:p>
            <a:endParaRPr lang="en-US" sz="1400" dirty="0"/>
          </a:p>
        </p:txBody>
      </p:sp>
      <p:sp>
        <p:nvSpPr>
          <p:cNvPr id="14" name="Rectangle 13">
            <a:extLst>
              <a:ext uri="{FF2B5EF4-FFF2-40B4-BE49-F238E27FC236}">
                <a16:creationId xmlns:a16="http://schemas.microsoft.com/office/drawing/2014/main" id="{1A61C1E6-69B7-034E-944E-BCEFBD6723D5}"/>
              </a:ext>
            </a:extLst>
          </p:cNvPr>
          <p:cNvSpPr/>
          <p:nvPr/>
        </p:nvSpPr>
        <p:spPr bwMode="auto">
          <a:xfrm>
            <a:off x="864885" y="3176780"/>
            <a:ext cx="1518436" cy="519004"/>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square" lIns="91440" tIns="45720" rIns="91440" bIns="45720" numCol="1" rtlCol="0" anchor="t" anchorCtr="0" compatLnSpc="1">
            <a:prstTxWarp prst="textNoShape">
              <a:avLst/>
            </a:prstTxWarp>
          </a:bodyPr>
          <a:lstStyle/>
          <a:p>
            <a:r>
              <a:rPr lang="en-US" sz="1400" dirty="0"/>
              <a:t>Domino General Query Facility</a:t>
            </a:r>
          </a:p>
        </p:txBody>
      </p:sp>
      <p:sp>
        <p:nvSpPr>
          <p:cNvPr id="15" name="Rectangle 14">
            <a:extLst>
              <a:ext uri="{FF2B5EF4-FFF2-40B4-BE49-F238E27FC236}">
                <a16:creationId xmlns:a16="http://schemas.microsoft.com/office/drawing/2014/main" id="{215BBF6C-2E5C-9A4C-B2E8-190A820789A7}"/>
              </a:ext>
            </a:extLst>
          </p:cNvPr>
          <p:cNvSpPr/>
          <p:nvPr/>
        </p:nvSpPr>
        <p:spPr bwMode="auto">
          <a:xfrm>
            <a:off x="6278136" y="1447179"/>
            <a:ext cx="519124" cy="2415648"/>
          </a:xfrm>
          <a:prstGeom prst="rect">
            <a:avLst/>
          </a:prstGeom>
          <a:solidFill>
            <a:srgbClr val="F7A838"/>
          </a:solidFill>
          <a:ln w="3175" cap="flat" cmpd="sng" algn="ctr">
            <a:solidFill>
              <a:schemeClr val="tx1"/>
            </a:solidFill>
            <a:prstDash val="solid"/>
            <a:miter lim="800000"/>
            <a:headEnd type="none" w="sm" len="sm"/>
            <a:tailEnd type="triangle" w="med" len="med"/>
          </a:ln>
          <a:effectLst/>
        </p:spPr>
        <p:txBody>
          <a:bodyPr vert="vert"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DAS</a:t>
            </a:r>
            <a:endParaRPr lang="en-US" sz="2000" dirty="0"/>
          </a:p>
        </p:txBody>
      </p:sp>
      <p:sp>
        <p:nvSpPr>
          <p:cNvPr id="16" name="Rectangle 15">
            <a:extLst>
              <a:ext uri="{FF2B5EF4-FFF2-40B4-BE49-F238E27FC236}">
                <a16:creationId xmlns:a16="http://schemas.microsoft.com/office/drawing/2014/main" id="{B4CF8804-A23D-2944-9F0D-CDDC338FB71E}"/>
              </a:ext>
            </a:extLst>
          </p:cNvPr>
          <p:cNvSpPr/>
          <p:nvPr/>
        </p:nvSpPr>
        <p:spPr bwMode="auto">
          <a:xfrm>
            <a:off x="467302" y="4313520"/>
            <a:ext cx="4388759" cy="430399"/>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algn="ctr"/>
            <a:r>
              <a:rPr lang="en-US" sz="2000" dirty="0"/>
              <a:t>Proton(</a:t>
            </a:r>
            <a:r>
              <a:rPr lang="en-US" sz="2000"/>
              <a:t>gRPC</a:t>
            </a:r>
            <a:r>
              <a:rPr lang="en-US" sz="2000" dirty="0"/>
              <a:t>)</a:t>
            </a:r>
          </a:p>
        </p:txBody>
      </p:sp>
      <p:grpSp>
        <p:nvGrpSpPr>
          <p:cNvPr id="40" name="Group 39">
            <a:extLst>
              <a:ext uri="{FF2B5EF4-FFF2-40B4-BE49-F238E27FC236}">
                <a16:creationId xmlns:a16="http://schemas.microsoft.com/office/drawing/2014/main" id="{4775591E-6EB9-2A4D-9DB4-F022B35ACBC3}"/>
              </a:ext>
            </a:extLst>
          </p:cNvPr>
          <p:cNvGrpSpPr/>
          <p:nvPr/>
        </p:nvGrpSpPr>
        <p:grpSpPr>
          <a:xfrm>
            <a:off x="6541674" y="4237321"/>
            <a:ext cx="2998567" cy="1231900"/>
            <a:chOff x="7238999" y="4051495"/>
            <a:chExt cx="2998567" cy="2131164"/>
          </a:xfrm>
        </p:grpSpPr>
        <p:sp>
          <p:nvSpPr>
            <p:cNvPr id="25" name="Rectangle 24">
              <a:extLst>
                <a:ext uri="{FF2B5EF4-FFF2-40B4-BE49-F238E27FC236}">
                  <a16:creationId xmlns:a16="http://schemas.microsoft.com/office/drawing/2014/main" id="{44970578-03CE-0A49-9548-FD76887DBC6F}"/>
                </a:ext>
              </a:extLst>
            </p:cNvPr>
            <p:cNvSpPr/>
            <p:nvPr/>
          </p:nvSpPr>
          <p:spPr bwMode="auto">
            <a:xfrm>
              <a:off x="7238999" y="4051495"/>
              <a:ext cx="2998567" cy="2131164"/>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algn="ctr"/>
              <a:r>
                <a:rPr lang="en-US" sz="2000" dirty="0"/>
                <a:t>Node.js</a:t>
              </a:r>
            </a:p>
          </p:txBody>
        </p:sp>
        <p:sp>
          <p:nvSpPr>
            <p:cNvPr id="30" name="Rectangle 29">
              <a:extLst>
                <a:ext uri="{FF2B5EF4-FFF2-40B4-BE49-F238E27FC236}">
                  <a16:creationId xmlns:a16="http://schemas.microsoft.com/office/drawing/2014/main" id="{13546EAC-1EB8-AB46-A638-50D335025728}"/>
                </a:ext>
              </a:extLst>
            </p:cNvPr>
            <p:cNvSpPr/>
            <p:nvPr/>
          </p:nvSpPr>
          <p:spPr>
            <a:xfrm>
              <a:off x="7357973" y="5321684"/>
              <a:ext cx="2629349" cy="502349"/>
            </a:xfrm>
            <a:prstGeom prst="rect">
              <a:avLst/>
            </a:prstGeom>
            <a:solidFill>
              <a:srgbClr val="26CAD3"/>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en-US" sz="1600" dirty="0" err="1">
                  <a:solidFill>
                    <a:schemeClr val="tx1"/>
                  </a:solidFill>
                </a:rPr>
                <a:t>npm</a:t>
              </a:r>
              <a:r>
                <a:rPr lang="en-US" sz="1600" dirty="0">
                  <a:solidFill>
                    <a:schemeClr val="tx1"/>
                  </a:solidFill>
                </a:rPr>
                <a:t> domino-</a:t>
              </a:r>
              <a:r>
                <a:rPr lang="en-US" sz="1600" dirty="0" err="1">
                  <a:solidFill>
                    <a:schemeClr val="tx1"/>
                  </a:solidFill>
                </a:rPr>
                <a:t>db</a:t>
              </a:r>
              <a:r>
                <a:rPr lang="en-US" sz="1600" dirty="0">
                  <a:solidFill>
                    <a:schemeClr val="tx1"/>
                  </a:solidFill>
                </a:rPr>
                <a:t> </a:t>
              </a:r>
            </a:p>
          </p:txBody>
        </p:sp>
        <p:sp>
          <p:nvSpPr>
            <p:cNvPr id="32" name="Rectangle 31">
              <a:extLst>
                <a:ext uri="{FF2B5EF4-FFF2-40B4-BE49-F238E27FC236}">
                  <a16:creationId xmlns:a16="http://schemas.microsoft.com/office/drawing/2014/main" id="{7CA5775D-4EB8-5342-8D08-65A3F6A31A1C}"/>
                </a:ext>
              </a:extLst>
            </p:cNvPr>
            <p:cNvSpPr/>
            <p:nvPr/>
          </p:nvSpPr>
          <p:spPr>
            <a:xfrm>
              <a:off x="7357973" y="4940081"/>
              <a:ext cx="2629349" cy="273726"/>
            </a:xfrm>
            <a:prstGeom prst="rect">
              <a:avLst/>
            </a:prstGeom>
            <a:solidFill>
              <a:srgbClr val="26CA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IAM / OIDC / Passport</a:t>
              </a:r>
            </a:p>
          </p:txBody>
        </p:sp>
      </p:grpSp>
      <p:sp>
        <p:nvSpPr>
          <p:cNvPr id="36" name="TextBox 35">
            <a:extLst>
              <a:ext uri="{FF2B5EF4-FFF2-40B4-BE49-F238E27FC236}">
                <a16:creationId xmlns:a16="http://schemas.microsoft.com/office/drawing/2014/main" id="{37BCB6AF-2077-954A-A5AE-F2AD6F468D65}"/>
              </a:ext>
            </a:extLst>
          </p:cNvPr>
          <p:cNvSpPr txBox="1"/>
          <p:nvPr/>
        </p:nvSpPr>
        <p:spPr>
          <a:xfrm>
            <a:off x="8686800" y="680013"/>
            <a:ext cx="3979653" cy="369332"/>
          </a:xfrm>
          <a:prstGeom prst="rect">
            <a:avLst/>
          </a:prstGeom>
          <a:noFill/>
        </p:spPr>
        <p:txBody>
          <a:bodyPr wrap="square" rtlCol="0">
            <a:spAutoFit/>
          </a:bodyPr>
          <a:lstStyle/>
          <a:p>
            <a:r>
              <a:rPr lang="en-US" sz="1800" u="sng" dirty="0"/>
              <a:t>Integration to Web &amp; 3rd Party</a:t>
            </a:r>
          </a:p>
        </p:txBody>
      </p:sp>
      <p:pic>
        <p:nvPicPr>
          <p:cNvPr id="37" name="Picture 36">
            <a:extLst>
              <a:ext uri="{FF2B5EF4-FFF2-40B4-BE49-F238E27FC236}">
                <a16:creationId xmlns:a16="http://schemas.microsoft.com/office/drawing/2014/main" id="{926215E3-4FE4-284E-9DCA-4595F047B555}"/>
              </a:ext>
            </a:extLst>
          </p:cNvPr>
          <p:cNvPicPr>
            <a:picLocks noChangeAspect="1"/>
          </p:cNvPicPr>
          <p:nvPr/>
        </p:nvPicPr>
        <p:blipFill>
          <a:blip r:embed="rId4"/>
          <a:stretch>
            <a:fillRect/>
          </a:stretch>
        </p:blipFill>
        <p:spPr>
          <a:xfrm>
            <a:off x="9928861" y="1405424"/>
            <a:ext cx="1358900" cy="952500"/>
          </a:xfrm>
          <a:prstGeom prst="rect">
            <a:avLst/>
          </a:prstGeom>
        </p:spPr>
      </p:pic>
      <p:pic>
        <p:nvPicPr>
          <p:cNvPr id="39" name="Picture 38">
            <a:extLst>
              <a:ext uri="{FF2B5EF4-FFF2-40B4-BE49-F238E27FC236}">
                <a16:creationId xmlns:a16="http://schemas.microsoft.com/office/drawing/2014/main" id="{1DCD15D5-5731-B44C-B612-F29C3F8576EE}"/>
              </a:ext>
            </a:extLst>
          </p:cNvPr>
          <p:cNvPicPr>
            <a:picLocks noChangeAspect="1"/>
          </p:cNvPicPr>
          <p:nvPr/>
        </p:nvPicPr>
        <p:blipFill>
          <a:blip r:embed="rId5"/>
          <a:stretch>
            <a:fillRect/>
          </a:stretch>
        </p:blipFill>
        <p:spPr>
          <a:xfrm>
            <a:off x="9927298" y="3229007"/>
            <a:ext cx="1752386" cy="647621"/>
          </a:xfrm>
          <a:prstGeom prst="rect">
            <a:avLst/>
          </a:prstGeom>
        </p:spPr>
      </p:pic>
      <p:cxnSp>
        <p:nvCxnSpPr>
          <p:cNvPr id="42" name="Straight Arrow Connector 41">
            <a:extLst>
              <a:ext uri="{FF2B5EF4-FFF2-40B4-BE49-F238E27FC236}">
                <a16:creationId xmlns:a16="http://schemas.microsoft.com/office/drawing/2014/main" id="{D29990CA-5257-B441-BAB4-E44874F2FFA3}"/>
              </a:ext>
            </a:extLst>
          </p:cNvPr>
          <p:cNvCxnSpPr>
            <a:cxnSpLocks/>
            <a:stCxn id="16" idx="3"/>
            <a:endCxn id="25" idx="1"/>
          </p:cNvCxnSpPr>
          <p:nvPr/>
        </p:nvCxnSpPr>
        <p:spPr bwMode="auto">
          <a:xfrm>
            <a:off x="4856061" y="4528720"/>
            <a:ext cx="1685613" cy="324551"/>
          </a:xfrm>
          <a:prstGeom prst="straightConnector1">
            <a:avLst/>
          </a:prstGeom>
          <a:solidFill>
            <a:schemeClr val="accent1"/>
          </a:solidFill>
          <a:ln w="38100" cap="flat" cmpd="sng" algn="ctr">
            <a:solidFill>
              <a:schemeClr val="tx1"/>
            </a:solidFill>
            <a:prstDash val="solid"/>
            <a:miter lim="800000"/>
            <a:headEnd type="triangle"/>
            <a:tailEnd type="triangle"/>
          </a:ln>
          <a:effectLst/>
        </p:spPr>
      </p:cxnSp>
      <p:pic>
        <p:nvPicPr>
          <p:cNvPr id="43" name="Picture 42">
            <a:extLst>
              <a:ext uri="{FF2B5EF4-FFF2-40B4-BE49-F238E27FC236}">
                <a16:creationId xmlns:a16="http://schemas.microsoft.com/office/drawing/2014/main" id="{A7456C0A-18BE-834F-8A0F-15B6887B62A2}"/>
              </a:ext>
            </a:extLst>
          </p:cNvPr>
          <p:cNvPicPr>
            <a:picLocks noChangeAspect="1"/>
          </p:cNvPicPr>
          <p:nvPr/>
        </p:nvPicPr>
        <p:blipFill>
          <a:blip r:embed="rId6"/>
          <a:stretch>
            <a:fillRect/>
          </a:stretch>
        </p:blipFill>
        <p:spPr>
          <a:xfrm>
            <a:off x="9927298" y="3945579"/>
            <a:ext cx="1231900" cy="1231900"/>
          </a:xfrm>
          <a:prstGeom prst="rect">
            <a:avLst/>
          </a:prstGeom>
        </p:spPr>
      </p:pic>
    </p:spTree>
    <p:extLst>
      <p:ext uri="{BB962C8B-B14F-4D97-AF65-F5344CB8AC3E}">
        <p14:creationId xmlns:p14="http://schemas.microsoft.com/office/powerpoint/2010/main" val="347881556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F84E63-8128-479A-B192-CB4C46389C80}"/>
              </a:ext>
            </a:extLst>
          </p:cNvPr>
          <p:cNvSpPr>
            <a:spLocks noGrp="1"/>
          </p:cNvSpPr>
          <p:nvPr>
            <p:ph idx="1"/>
          </p:nvPr>
        </p:nvSpPr>
        <p:spPr/>
        <p:txBody>
          <a:bodyPr/>
          <a:lstStyle/>
          <a:p>
            <a:r>
              <a:rPr lang="en-US" dirty="0"/>
              <a:t>NSF JSON datatype – smart storage/search/retrieval of full-depth JSON trees</a:t>
            </a:r>
          </a:p>
          <a:p>
            <a:r>
              <a:rPr lang="en-US" dirty="0"/>
              <a:t>DQL V2</a:t>
            </a:r>
          </a:p>
          <a:p>
            <a:r>
              <a:rPr lang="en-US" dirty="0"/>
              <a:t>domino-</a:t>
            </a:r>
            <a:r>
              <a:rPr lang="en-US" dirty="0" err="1"/>
              <a:t>db</a:t>
            </a:r>
            <a:r>
              <a:rPr lang="en-US" dirty="0"/>
              <a:t> API V2</a:t>
            </a:r>
            <a:endParaRPr lang="en-IN" dirty="0"/>
          </a:p>
        </p:txBody>
      </p:sp>
      <p:sp>
        <p:nvSpPr>
          <p:cNvPr id="3" name="Title 2">
            <a:extLst>
              <a:ext uri="{FF2B5EF4-FFF2-40B4-BE49-F238E27FC236}">
                <a16:creationId xmlns:a16="http://schemas.microsoft.com/office/drawing/2014/main" id="{5BADB8D1-43A9-462C-94F3-8B440CBC7743}"/>
              </a:ext>
            </a:extLst>
          </p:cNvPr>
          <p:cNvSpPr>
            <a:spLocks noGrp="1"/>
          </p:cNvSpPr>
          <p:nvPr>
            <p:ph type="title"/>
          </p:nvPr>
        </p:nvSpPr>
        <p:spPr/>
        <p:txBody>
          <a:bodyPr/>
          <a:lstStyle/>
          <a:p>
            <a:r>
              <a:rPr lang="en-US" dirty="0"/>
              <a:t>Known V11 features/efforts</a:t>
            </a:r>
            <a:endParaRPr lang="en-IN" dirty="0"/>
          </a:p>
        </p:txBody>
      </p:sp>
    </p:spTree>
    <p:extLst>
      <p:ext uri="{BB962C8B-B14F-4D97-AF65-F5344CB8AC3E}">
        <p14:creationId xmlns:p14="http://schemas.microsoft.com/office/powerpoint/2010/main" val="22222063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Domino General Language Deeper Dive</a:t>
            </a:r>
          </a:p>
        </p:txBody>
      </p:sp>
      <p:sp>
        <p:nvSpPr>
          <p:cNvPr id="3" name="Content Placeholder 2"/>
          <p:cNvSpPr>
            <a:spLocks noGrp="1"/>
          </p:cNvSpPr>
          <p:nvPr>
            <p:ph idx="1"/>
          </p:nvPr>
        </p:nvSpPr>
        <p:spPr/>
        <p:txBody>
          <a:bodyPr/>
          <a:lstStyle/>
          <a:p>
            <a:r>
              <a:rPr lang="en-US" dirty="0"/>
              <a:t>Introducing DQF/DGQF/DQL</a:t>
            </a:r>
          </a:p>
          <a:p>
            <a:r>
              <a:rPr lang="en-US" dirty="0"/>
              <a:t>Design Harvesting/Design Catalog</a:t>
            </a:r>
          </a:p>
          <a:p>
            <a:r>
              <a:rPr lang="en-US" dirty="0" err="1"/>
              <a:t>DomQuery</a:t>
            </a:r>
            <a:endParaRPr lang="en-US" dirty="0"/>
          </a:p>
          <a:p>
            <a:r>
              <a:rPr lang="en-US" dirty="0"/>
              <a:t>Performance</a:t>
            </a:r>
          </a:p>
          <a:p>
            <a:r>
              <a:rPr lang="en-US" dirty="0"/>
              <a:t>Security</a:t>
            </a:r>
          </a:p>
          <a:p>
            <a:r>
              <a:rPr lang="en-US" dirty="0"/>
              <a:t>Remaining design problems</a:t>
            </a:r>
          </a:p>
        </p:txBody>
      </p:sp>
    </p:spTree>
    <p:extLst>
      <p:ext uri="{BB962C8B-B14F-4D97-AF65-F5344CB8AC3E}">
        <p14:creationId xmlns:p14="http://schemas.microsoft.com/office/powerpoint/2010/main" val="28255831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DQL (Domino query language)</a:t>
            </a:r>
          </a:p>
        </p:txBody>
      </p:sp>
      <p:sp>
        <p:nvSpPr>
          <p:cNvPr id="3" name="Content Placeholder 2"/>
          <p:cNvSpPr>
            <a:spLocks noGrp="1"/>
          </p:cNvSpPr>
          <p:nvPr>
            <p:ph idx="1"/>
          </p:nvPr>
        </p:nvSpPr>
        <p:spPr>
          <a:xfrm>
            <a:off x="436798" y="989854"/>
            <a:ext cx="11376237" cy="4976732"/>
          </a:xfrm>
        </p:spPr>
        <p:txBody>
          <a:bodyPr/>
          <a:lstStyle/>
          <a:p>
            <a:r>
              <a:rPr lang="en-US" dirty="0"/>
              <a:t>Target developer – node.js Domino neophyte</a:t>
            </a:r>
          </a:p>
          <a:p>
            <a:pPr lvl="1"/>
            <a:r>
              <a:rPr lang="en-US" dirty="0"/>
              <a:t>Once concept was proven, inclusion in Domino backend (Notes)Database class was an easy fit</a:t>
            </a:r>
          </a:p>
          <a:p>
            <a:pPr lvl="1"/>
            <a:r>
              <a:rPr lang="en-US" dirty="0"/>
              <a:t>Command line (shell/DOS prompt) invocation </a:t>
            </a:r>
          </a:p>
          <a:p>
            <a:pPr lvl="2"/>
            <a:r>
              <a:rPr lang="en-US" dirty="0"/>
              <a:t>How it was developed</a:t>
            </a:r>
          </a:p>
          <a:p>
            <a:pPr lvl="2"/>
            <a:r>
              <a:rPr lang="en-US" dirty="0"/>
              <a:t>node.js from command line adds even more power</a:t>
            </a:r>
          </a:p>
        </p:txBody>
      </p:sp>
    </p:spTree>
    <p:extLst>
      <p:ext uri="{BB962C8B-B14F-4D97-AF65-F5344CB8AC3E}">
        <p14:creationId xmlns:p14="http://schemas.microsoft.com/office/powerpoint/2010/main" val="71408936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020F9-7611-46A5-94A9-8F7A0E1E883C}"/>
              </a:ext>
            </a:extLst>
          </p:cNvPr>
          <p:cNvSpPr>
            <a:spLocks noGrp="1"/>
          </p:cNvSpPr>
          <p:nvPr>
            <p:ph idx="1"/>
          </p:nvPr>
        </p:nvSpPr>
        <p:spPr/>
        <p:txBody>
          <a:bodyPr/>
          <a:lstStyle/>
          <a:p>
            <a:r>
              <a:rPr lang="en-US" dirty="0"/>
              <a:t>Early decisions</a:t>
            </a:r>
          </a:p>
          <a:p>
            <a:pPr lvl="1"/>
            <a:r>
              <a:rPr lang="en-US" dirty="0"/>
              <a:t>Node.js CANNOT run in the Domino server directory and not recommended on the same box/VM</a:t>
            </a:r>
          </a:p>
          <a:p>
            <a:pPr lvl="2"/>
            <a:r>
              <a:rPr lang="en-US" dirty="0"/>
              <a:t>Too many independent startups and shut downs</a:t>
            </a:r>
          </a:p>
          <a:p>
            <a:pPr lvl="2"/>
            <a:r>
              <a:rPr lang="en-US" dirty="0"/>
              <a:t>Share memory address space and node.js are oil and water</a:t>
            </a:r>
          </a:p>
          <a:p>
            <a:pPr lvl="2"/>
            <a:r>
              <a:rPr lang="en-US" dirty="0"/>
              <a:t>Enterprises that use Node.js in production have dedicated machines and manage node.js instances using means like Kubernetes</a:t>
            </a:r>
          </a:p>
          <a:p>
            <a:pPr lvl="1"/>
            <a:r>
              <a:rPr lang="en-US" dirty="0"/>
              <a:t>NoSQL considerations</a:t>
            </a:r>
          </a:p>
          <a:p>
            <a:pPr lvl="2"/>
            <a:r>
              <a:rPr lang="en-US" dirty="0"/>
              <a:t>MongoDB and CouchDB are players in the document management category of NoSQL databases</a:t>
            </a:r>
          </a:p>
          <a:p>
            <a:pPr lvl="2"/>
            <a:r>
              <a:rPr lang="en-US" dirty="0"/>
              <a:t>ALL NoSQL players have some form of published query facility</a:t>
            </a:r>
          </a:p>
          <a:p>
            <a:pPr lvl="2"/>
            <a:r>
              <a:rPr lang="en-US" dirty="0"/>
              <a:t>Domino has distinctive and valuable capabilities and structures that distinguish it from the competition</a:t>
            </a:r>
          </a:p>
          <a:p>
            <a:pPr lvl="1"/>
            <a:r>
              <a:rPr lang="en-US" dirty="0"/>
              <a:t>JSON – we can’t support JSON in all of its hierarchical (tree structure) glory for V10</a:t>
            </a:r>
          </a:p>
          <a:p>
            <a:pPr lvl="1"/>
            <a:r>
              <a:rPr lang="en-US" dirty="0"/>
              <a:t>We will deliver our Node.js client (domino-</a:t>
            </a:r>
            <a:r>
              <a:rPr lang="en-US" dirty="0" err="1"/>
              <a:t>db</a:t>
            </a:r>
            <a:r>
              <a:rPr lang="en-US" dirty="0"/>
              <a:t> API) and server (Proton </a:t>
            </a:r>
            <a:r>
              <a:rPr lang="en-US" dirty="0" err="1"/>
              <a:t>addin</a:t>
            </a:r>
            <a:r>
              <a:rPr lang="en-US" dirty="0"/>
              <a:t>) independently from the core Domino release schedule so we can provide functionality faster and more often</a:t>
            </a:r>
            <a:endParaRPr lang="en-IN" dirty="0"/>
          </a:p>
        </p:txBody>
      </p:sp>
      <p:sp>
        <p:nvSpPr>
          <p:cNvPr id="3" name="Title 2">
            <a:extLst>
              <a:ext uri="{FF2B5EF4-FFF2-40B4-BE49-F238E27FC236}">
                <a16:creationId xmlns:a16="http://schemas.microsoft.com/office/drawing/2014/main" id="{DF155E09-6419-432A-A5AF-1AE55DFDB5C1}"/>
              </a:ext>
            </a:extLst>
          </p:cNvPr>
          <p:cNvSpPr>
            <a:spLocks noGrp="1"/>
          </p:cNvSpPr>
          <p:nvPr>
            <p:ph type="title"/>
          </p:nvPr>
        </p:nvSpPr>
        <p:spPr/>
        <p:txBody>
          <a:bodyPr/>
          <a:lstStyle/>
          <a:p>
            <a:r>
              <a:rPr lang="en-US" dirty="0"/>
              <a:t>How we got here</a:t>
            </a:r>
            <a:endParaRPr lang="en-IN" dirty="0"/>
          </a:p>
        </p:txBody>
      </p:sp>
    </p:spTree>
    <p:extLst>
      <p:ext uri="{BB962C8B-B14F-4D97-AF65-F5344CB8AC3E}">
        <p14:creationId xmlns:p14="http://schemas.microsoft.com/office/powerpoint/2010/main" val="231224032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AB1E4E-6F8F-411D-865B-0292B4CAD744}"/>
              </a:ext>
            </a:extLst>
          </p:cNvPr>
          <p:cNvSpPr>
            <a:spLocks noGrp="1"/>
          </p:cNvSpPr>
          <p:nvPr>
            <p:ph idx="1"/>
          </p:nvPr>
        </p:nvSpPr>
        <p:spPr/>
        <p:txBody>
          <a:bodyPr/>
          <a:lstStyle/>
          <a:p>
            <a:r>
              <a:rPr lang="en-US" dirty="0"/>
              <a:t>Language constructs, syntax - identifiers and operators</a:t>
            </a:r>
          </a:p>
          <a:p>
            <a:pPr marL="339725" lvl="1" indent="0">
              <a:buNone/>
            </a:pPr>
            <a:r>
              <a:rPr lang="en-US" dirty="0"/>
              <a:t>	</a:t>
            </a:r>
            <a:r>
              <a:rPr lang="en-US" dirty="0">
                <a:solidFill>
                  <a:schemeClr val="tx2">
                    <a:lumMod val="50000"/>
                  </a:schemeClr>
                </a:solidFill>
              </a:rPr>
              <a:t>{&lt;identifier&gt;} &lt;operator&gt; &lt;value(s)&gt; </a:t>
            </a:r>
            <a:r>
              <a:rPr lang="en-US" dirty="0"/>
              <a:t>	</a:t>
            </a:r>
          </a:p>
          <a:p>
            <a:pPr lvl="1"/>
            <a:r>
              <a:rPr lang="en-US" dirty="0"/>
              <a:t>Some operators need no identifier</a:t>
            </a:r>
          </a:p>
          <a:p>
            <a:pPr lvl="1"/>
            <a:r>
              <a:rPr lang="en-US" dirty="0"/>
              <a:t>Operators are &gt;, &gt;=, =, &lt;, &lt;=, in {all}</a:t>
            </a:r>
          </a:p>
          <a:p>
            <a:pPr lvl="1"/>
            <a:r>
              <a:rPr lang="en-US" dirty="0"/>
              <a:t>I</a:t>
            </a:r>
            <a:r>
              <a:rPr lang="en-IN" dirty="0" err="1"/>
              <a:t>dentifiers</a:t>
            </a:r>
            <a:r>
              <a:rPr lang="en-IN" dirty="0"/>
              <a:t> are</a:t>
            </a:r>
          </a:p>
          <a:p>
            <a:pPr lvl="2"/>
            <a:r>
              <a:rPr lang="en-US" dirty="0"/>
              <a:t>Summary f</a:t>
            </a:r>
            <a:r>
              <a:rPr lang="en-IN" dirty="0" err="1"/>
              <a:t>ield</a:t>
            </a:r>
            <a:r>
              <a:rPr lang="en-IN" dirty="0"/>
              <a:t> names in the database – </a:t>
            </a:r>
          </a:p>
          <a:p>
            <a:pPr lvl="3"/>
            <a:r>
              <a:rPr lang="en-IN" sz="1600" dirty="0"/>
              <a:t>Will not compile if there are no documents with that field in the database</a:t>
            </a:r>
          </a:p>
          <a:p>
            <a:pPr lvl="3"/>
            <a:r>
              <a:rPr lang="en-US" sz="1600" dirty="0"/>
              <a:t>Will find no documents if you use non-summary fields</a:t>
            </a:r>
          </a:p>
          <a:p>
            <a:pPr lvl="3"/>
            <a:r>
              <a:rPr lang="en-US" sz="1600" dirty="0"/>
              <a:t>@functions (so far) @All, </a:t>
            </a:r>
            <a:r>
              <a:rPr lang="en-IN" sz="1600" dirty="0"/>
              <a:t>@</a:t>
            </a:r>
            <a:r>
              <a:rPr lang="en-IN" sz="1600" dirty="0" err="1"/>
              <a:t>ModifiedInThisFile</a:t>
            </a:r>
            <a:r>
              <a:rPr lang="en-IN" sz="1600" dirty="0"/>
              <a:t>, @</a:t>
            </a:r>
            <a:r>
              <a:rPr lang="en-IN" sz="1600" dirty="0" err="1"/>
              <a:t>DocumentUniqueID</a:t>
            </a:r>
            <a:r>
              <a:rPr lang="en-IN" sz="1600" dirty="0"/>
              <a:t>, @Created </a:t>
            </a:r>
            <a:endParaRPr lang="en-US" sz="1600" dirty="0"/>
          </a:p>
          <a:p>
            <a:pPr>
              <a:spcBef>
                <a:spcPts val="1200"/>
              </a:spcBef>
            </a:pPr>
            <a:r>
              <a:rPr lang="en-US" dirty="0"/>
              <a:t>Boolean support – AND/OR/NOT</a:t>
            </a:r>
          </a:p>
          <a:p>
            <a:pPr>
              <a:spcBef>
                <a:spcPts val="1200"/>
              </a:spcBef>
            </a:pPr>
            <a:r>
              <a:rPr lang="en-US" dirty="0"/>
              <a:t>Precedence of terms – ANDs before ORs except after NOTs + parentheses overrides</a:t>
            </a:r>
            <a:endParaRPr lang="en-IN" dirty="0"/>
          </a:p>
        </p:txBody>
      </p:sp>
      <p:sp>
        <p:nvSpPr>
          <p:cNvPr id="3" name="Title 2">
            <a:extLst>
              <a:ext uri="{FF2B5EF4-FFF2-40B4-BE49-F238E27FC236}">
                <a16:creationId xmlns:a16="http://schemas.microsoft.com/office/drawing/2014/main" id="{06A78767-D464-4FDE-B180-8AA830A531E5}"/>
              </a:ext>
            </a:extLst>
          </p:cNvPr>
          <p:cNvSpPr>
            <a:spLocks noGrp="1"/>
          </p:cNvSpPr>
          <p:nvPr>
            <p:ph type="title"/>
          </p:nvPr>
        </p:nvSpPr>
        <p:spPr/>
        <p:txBody>
          <a:bodyPr/>
          <a:lstStyle/>
          <a:p>
            <a:r>
              <a:rPr lang="en-US" dirty="0"/>
              <a:t>Introducing DQL</a:t>
            </a:r>
            <a:endParaRPr lang="en-IN" dirty="0"/>
          </a:p>
        </p:txBody>
      </p:sp>
    </p:spTree>
    <p:extLst>
      <p:ext uri="{BB962C8B-B14F-4D97-AF65-F5344CB8AC3E}">
        <p14:creationId xmlns:p14="http://schemas.microsoft.com/office/powerpoint/2010/main" val="399431263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AB1E4E-6F8F-411D-865B-0292B4CAD744}"/>
              </a:ext>
            </a:extLst>
          </p:cNvPr>
          <p:cNvSpPr>
            <a:spLocks noGrp="1"/>
          </p:cNvSpPr>
          <p:nvPr>
            <p:ph idx="1"/>
          </p:nvPr>
        </p:nvSpPr>
        <p:spPr/>
        <p:txBody>
          <a:bodyPr/>
          <a:lstStyle/>
          <a:p>
            <a:r>
              <a:rPr lang="en-US" dirty="0"/>
              <a:t>Language constructs, syntax - identifiers and operators (continued)</a:t>
            </a:r>
          </a:p>
          <a:p>
            <a:pPr lvl="2"/>
            <a:r>
              <a:rPr lang="en-US" dirty="0"/>
              <a:t>‘</a:t>
            </a:r>
            <a:r>
              <a:rPr lang="en-US" dirty="0" err="1"/>
              <a:t>viewname</a:t>
            </a:r>
            <a:r>
              <a:rPr lang="en-US" dirty="0"/>
              <a:t>’.column name construct – will not compile if the view doesn’t have that name in a collated column:</a:t>
            </a:r>
          </a:p>
          <a:p>
            <a:pPr lvl="1"/>
            <a:endParaRPr lang="en-US" dirty="0"/>
          </a:p>
          <a:p>
            <a:pPr lvl="1"/>
            <a:endParaRPr lang="en-US" sz="1100" dirty="0"/>
          </a:p>
          <a:p>
            <a:pPr lvl="1"/>
            <a:endParaRPr lang="en-US" sz="1200" dirty="0"/>
          </a:p>
          <a:p>
            <a:pPr lvl="1"/>
            <a:r>
              <a:rPr lang="en-US" dirty="0"/>
              <a:t>A</a:t>
            </a:r>
            <a:r>
              <a:rPr lang="en-IN" dirty="0" err="1"/>
              <a:t>ll</a:t>
            </a:r>
            <a:r>
              <a:rPr lang="en-IN" dirty="0"/>
              <a:t> identifiers and operators and @function names are case insensitive</a:t>
            </a:r>
            <a:endParaRPr lang="en-US" dirty="0"/>
          </a:p>
          <a:p>
            <a:pPr lvl="1"/>
            <a:r>
              <a:rPr lang="en-US" dirty="0"/>
              <a:t>Value datatype determines type of search</a:t>
            </a:r>
          </a:p>
          <a:p>
            <a:pPr marL="569913" lvl="2" indent="0">
              <a:buNone/>
            </a:pPr>
            <a:r>
              <a:rPr lang="en-US" dirty="0"/>
              <a:t>‘string’ | @dt(‘&lt;date&gt;’) | &lt;number&gt;</a:t>
            </a:r>
          </a:p>
          <a:p>
            <a:pPr lvl="2"/>
            <a:r>
              <a:rPr lang="en-US" dirty="0"/>
              <a:t>where </a:t>
            </a:r>
          </a:p>
          <a:p>
            <a:pPr lvl="3"/>
            <a:r>
              <a:rPr lang="en-US" sz="1400" dirty="0"/>
              <a:t>‘string’ is by default case and accent insensitive</a:t>
            </a:r>
          </a:p>
          <a:p>
            <a:pPr lvl="3"/>
            <a:r>
              <a:rPr lang="en-US" sz="1400" dirty="0"/>
              <a:t>Legal &lt;date&gt; values must in in RFC3339 format (Date only, Time </a:t>
            </a:r>
            <a:r>
              <a:rPr lang="en-US" sz="1400"/>
              <a:t>only supported)</a:t>
            </a:r>
            <a:endParaRPr lang="en-US" sz="1400" dirty="0"/>
          </a:p>
          <a:p>
            <a:pPr lvl="3"/>
            <a:r>
              <a:rPr lang="en-US" sz="1400" dirty="0"/>
              <a:t>Legal &lt;number&gt; are all floating point notation, include scientific E-format</a:t>
            </a:r>
          </a:p>
          <a:p>
            <a:pPr marL="339725" lvl="1" indent="0">
              <a:buNone/>
            </a:pPr>
            <a:r>
              <a:rPr lang="en-US" sz="2800" b="1" dirty="0"/>
              <a:t>DEMO 1</a:t>
            </a:r>
            <a:endParaRPr lang="en-US" b="1" dirty="0"/>
          </a:p>
        </p:txBody>
      </p:sp>
      <p:sp>
        <p:nvSpPr>
          <p:cNvPr id="3" name="Title 2">
            <a:extLst>
              <a:ext uri="{FF2B5EF4-FFF2-40B4-BE49-F238E27FC236}">
                <a16:creationId xmlns:a16="http://schemas.microsoft.com/office/drawing/2014/main" id="{06A78767-D464-4FDE-B180-8AA830A531E5}"/>
              </a:ext>
            </a:extLst>
          </p:cNvPr>
          <p:cNvSpPr>
            <a:spLocks noGrp="1"/>
          </p:cNvSpPr>
          <p:nvPr>
            <p:ph type="title"/>
          </p:nvPr>
        </p:nvSpPr>
        <p:spPr/>
        <p:txBody>
          <a:bodyPr/>
          <a:lstStyle/>
          <a:p>
            <a:r>
              <a:rPr lang="en-US" dirty="0"/>
              <a:t>Introducing DQL</a:t>
            </a:r>
            <a:endParaRPr lang="en-IN" dirty="0"/>
          </a:p>
        </p:txBody>
      </p:sp>
      <p:pic>
        <p:nvPicPr>
          <p:cNvPr id="4" name="Picture 3">
            <a:extLst>
              <a:ext uri="{FF2B5EF4-FFF2-40B4-BE49-F238E27FC236}">
                <a16:creationId xmlns:a16="http://schemas.microsoft.com/office/drawing/2014/main" id="{A7C2E3AA-E402-40F1-BE06-CD291CF9680D}"/>
              </a:ext>
            </a:extLst>
          </p:cNvPr>
          <p:cNvPicPr>
            <a:picLocks noChangeAspect="1"/>
          </p:cNvPicPr>
          <p:nvPr/>
        </p:nvPicPr>
        <p:blipFill>
          <a:blip r:embed="rId2"/>
          <a:stretch>
            <a:fillRect/>
          </a:stretch>
        </p:blipFill>
        <p:spPr>
          <a:xfrm>
            <a:off x="1814128" y="2010140"/>
            <a:ext cx="2876550" cy="809625"/>
          </a:xfrm>
          <a:prstGeom prst="rect">
            <a:avLst/>
          </a:prstGeom>
        </p:spPr>
      </p:pic>
    </p:spTree>
    <p:extLst>
      <p:ext uri="{BB962C8B-B14F-4D97-AF65-F5344CB8AC3E}">
        <p14:creationId xmlns:p14="http://schemas.microsoft.com/office/powerpoint/2010/main" val="284516064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AB1E4E-6F8F-411D-865B-0292B4CAD744}"/>
              </a:ext>
            </a:extLst>
          </p:cNvPr>
          <p:cNvSpPr>
            <a:spLocks noGrp="1"/>
          </p:cNvSpPr>
          <p:nvPr>
            <p:ph idx="1"/>
          </p:nvPr>
        </p:nvSpPr>
        <p:spPr/>
        <p:txBody>
          <a:bodyPr/>
          <a:lstStyle/>
          <a:p>
            <a:r>
              <a:rPr lang="en-US" dirty="0"/>
              <a:t>Language constructs, syntax - identifiers and operators (continued)</a:t>
            </a:r>
          </a:p>
          <a:p>
            <a:pPr lvl="1"/>
            <a:r>
              <a:rPr lang="en-US" dirty="0"/>
              <a:t>@function values are according to their expected type</a:t>
            </a:r>
          </a:p>
          <a:p>
            <a:pPr lvl="1"/>
            <a:r>
              <a:rPr lang="en-US" dirty="0"/>
              <a:t>@All – if specified, the only token that can be in a query </a:t>
            </a:r>
          </a:p>
          <a:p>
            <a:pPr lvl="1"/>
            <a:r>
              <a:rPr lang="en-US" dirty="0"/>
              <a:t>@Created, @</a:t>
            </a:r>
            <a:r>
              <a:rPr lang="en-US" dirty="0" err="1"/>
              <a:t>ModifiedInThisFile</a:t>
            </a:r>
            <a:r>
              <a:rPr lang="en-US" dirty="0"/>
              <a:t> - @dt(‘&lt;RFC3339 compliant </a:t>
            </a:r>
            <a:r>
              <a:rPr lang="en-US" dirty="0" err="1"/>
              <a:t>timedate</a:t>
            </a:r>
            <a:r>
              <a:rPr lang="en-US" dirty="0"/>
              <a:t>&gt;’)</a:t>
            </a:r>
          </a:p>
          <a:p>
            <a:pPr lvl="1"/>
            <a:r>
              <a:rPr lang="en-US" dirty="0"/>
              <a:t>@</a:t>
            </a:r>
            <a:r>
              <a:rPr lang="en-US" dirty="0" err="1"/>
              <a:t>DocumentUniqueID</a:t>
            </a:r>
            <a:r>
              <a:rPr lang="en-US" dirty="0"/>
              <a:t> – Unique Identifier string </a:t>
            </a:r>
          </a:p>
          <a:p>
            <a:pPr marL="569913" lvl="2" indent="0">
              <a:buNone/>
            </a:pPr>
            <a:r>
              <a:rPr lang="en-US" dirty="0"/>
              <a:t>	</a:t>
            </a:r>
            <a:r>
              <a:rPr lang="en-US" b="1" dirty="0">
                <a:solidFill>
                  <a:schemeClr val="accent1">
                    <a:lumMod val="50000"/>
                  </a:schemeClr>
                </a:solidFill>
              </a:rPr>
              <a:t>@</a:t>
            </a:r>
            <a:r>
              <a:rPr lang="en-US" b="1" dirty="0" err="1">
                <a:solidFill>
                  <a:schemeClr val="accent1">
                    <a:lumMod val="50000"/>
                  </a:schemeClr>
                </a:solidFill>
              </a:rPr>
              <a:t>documentuniqeid</a:t>
            </a:r>
            <a:r>
              <a:rPr lang="en-US" b="1" dirty="0">
                <a:solidFill>
                  <a:schemeClr val="accent1">
                    <a:lumMod val="50000"/>
                  </a:schemeClr>
                </a:solidFill>
              </a:rPr>
              <a:t> = '9DCCEA37842AD0F38525828C0079C95A'</a:t>
            </a:r>
          </a:p>
        </p:txBody>
      </p:sp>
      <p:sp>
        <p:nvSpPr>
          <p:cNvPr id="3" name="Title 2">
            <a:extLst>
              <a:ext uri="{FF2B5EF4-FFF2-40B4-BE49-F238E27FC236}">
                <a16:creationId xmlns:a16="http://schemas.microsoft.com/office/drawing/2014/main" id="{06A78767-D464-4FDE-B180-8AA830A531E5}"/>
              </a:ext>
            </a:extLst>
          </p:cNvPr>
          <p:cNvSpPr>
            <a:spLocks noGrp="1"/>
          </p:cNvSpPr>
          <p:nvPr>
            <p:ph type="title"/>
          </p:nvPr>
        </p:nvSpPr>
        <p:spPr/>
        <p:txBody>
          <a:bodyPr/>
          <a:lstStyle/>
          <a:p>
            <a:r>
              <a:rPr lang="en-US" dirty="0"/>
              <a:t>Introducing DQL</a:t>
            </a:r>
            <a:endParaRPr lang="en-IN" dirty="0"/>
          </a:p>
        </p:txBody>
      </p:sp>
    </p:spTree>
    <p:extLst>
      <p:ext uri="{BB962C8B-B14F-4D97-AF65-F5344CB8AC3E}">
        <p14:creationId xmlns:p14="http://schemas.microsoft.com/office/powerpoint/2010/main" val="376424454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Harvesting/Design Catalog</a:t>
            </a:r>
          </a:p>
        </p:txBody>
      </p:sp>
      <p:sp>
        <p:nvSpPr>
          <p:cNvPr id="3" name="Content Placeholder 2"/>
          <p:cNvSpPr>
            <a:spLocks noGrp="1"/>
          </p:cNvSpPr>
          <p:nvPr>
            <p:ph idx="1"/>
          </p:nvPr>
        </p:nvSpPr>
        <p:spPr/>
        <p:txBody>
          <a:bodyPr/>
          <a:lstStyle/>
          <a:p>
            <a:r>
              <a:rPr lang="en-US" dirty="0"/>
              <a:t>Existing design elements and the DQL</a:t>
            </a:r>
          </a:p>
          <a:p>
            <a:pPr lvl="1"/>
            <a:r>
              <a:rPr lang="en-US" dirty="0"/>
              <a:t>Since high-speed access to design element innards is not possible using design notes</a:t>
            </a:r>
          </a:p>
          <a:p>
            <a:pPr lvl="2"/>
            <a:r>
              <a:rPr lang="en-US" dirty="0"/>
              <a:t>They need to be extracted – </a:t>
            </a:r>
          </a:p>
          <a:p>
            <a:pPr lvl="3"/>
            <a:r>
              <a:rPr lang="en-US" sz="1600" dirty="0"/>
              <a:t>a process called design harvesting</a:t>
            </a:r>
          </a:p>
          <a:p>
            <a:pPr lvl="3"/>
            <a:r>
              <a:rPr lang="en-US" sz="1600" dirty="0"/>
              <a:t>fast-access data stored in the design catalog (current name – GQFdsgn.cat), housing metadata for views and view columns</a:t>
            </a:r>
          </a:p>
          <a:p>
            <a:pPr lvl="3"/>
            <a:r>
              <a:rPr lang="en-US" sz="1600" dirty="0"/>
              <a:t>No, we won’t be providing access to it (yet) – too volatile and security concerns</a:t>
            </a:r>
          </a:p>
          <a:p>
            <a:r>
              <a:rPr lang="en-US" dirty="0"/>
              <a:t>Harvesting/exposing existing design for Domino neophytes, node.js developers will be a theme going forward with other node.js features</a:t>
            </a:r>
          </a:p>
          <a:p>
            <a:pPr marL="569913" lvl="2" indent="0">
              <a:buNone/>
            </a:pPr>
            <a:r>
              <a:rPr lang="en-US" sz="2000" dirty="0">
                <a:solidFill>
                  <a:schemeClr val="bg2">
                    <a:lumMod val="75000"/>
                  </a:schemeClr>
                </a:solidFill>
              </a:rPr>
              <a:t>	</a:t>
            </a:r>
          </a:p>
        </p:txBody>
      </p:sp>
    </p:spTree>
    <p:extLst>
      <p:ext uri="{BB962C8B-B14F-4D97-AF65-F5344CB8AC3E}">
        <p14:creationId xmlns:p14="http://schemas.microsoft.com/office/powerpoint/2010/main" val="216366170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Harvesting/Design Catalog</a:t>
            </a:r>
          </a:p>
        </p:txBody>
      </p:sp>
      <p:sp>
        <p:nvSpPr>
          <p:cNvPr id="3" name="Content Placeholder 2"/>
          <p:cNvSpPr>
            <a:spLocks noGrp="1"/>
          </p:cNvSpPr>
          <p:nvPr>
            <p:ph idx="1"/>
          </p:nvPr>
        </p:nvSpPr>
        <p:spPr/>
        <p:txBody>
          <a:bodyPr/>
          <a:lstStyle/>
          <a:p>
            <a:r>
              <a:rPr lang="en-US" dirty="0" err="1"/>
              <a:t>Updall</a:t>
            </a:r>
            <a:r>
              <a:rPr lang="en-US" dirty="0"/>
              <a:t> and Design Harvesting</a:t>
            </a:r>
          </a:p>
          <a:p>
            <a:pPr lvl="1"/>
            <a:r>
              <a:rPr lang="en-US" dirty="0"/>
              <a:t>2 new </a:t>
            </a:r>
            <a:r>
              <a:rPr lang="en-US" dirty="0" err="1"/>
              <a:t>updall</a:t>
            </a:r>
            <a:r>
              <a:rPr lang="en-US" dirty="0"/>
              <a:t> flags – </a:t>
            </a:r>
          </a:p>
          <a:p>
            <a:pPr marL="569913" lvl="2" indent="0">
              <a:buNone/>
            </a:pPr>
            <a:r>
              <a:rPr lang="en-US" b="1" dirty="0" err="1">
                <a:solidFill>
                  <a:schemeClr val="accent1">
                    <a:lumMod val="50000"/>
                  </a:schemeClr>
                </a:solidFill>
              </a:rPr>
              <a:t>Updall</a:t>
            </a:r>
            <a:r>
              <a:rPr lang="en-US" b="1" dirty="0">
                <a:solidFill>
                  <a:schemeClr val="accent1">
                    <a:lumMod val="50000"/>
                  </a:schemeClr>
                </a:solidFill>
              </a:rPr>
              <a:t> &lt;database path&gt; -d </a:t>
            </a:r>
            <a:r>
              <a:rPr lang="en-US" dirty="0">
                <a:solidFill>
                  <a:schemeClr val="bg2">
                    <a:lumMod val="75000"/>
                  </a:schemeClr>
                </a:solidFill>
              </a:rPr>
              <a:t>= Design catalog refresh</a:t>
            </a:r>
          </a:p>
          <a:p>
            <a:pPr marL="569913" lvl="2" indent="0">
              <a:buNone/>
            </a:pPr>
            <a:r>
              <a:rPr lang="en-US" b="1" dirty="0" err="1">
                <a:solidFill>
                  <a:schemeClr val="accent1">
                    <a:lumMod val="50000"/>
                  </a:schemeClr>
                </a:solidFill>
              </a:rPr>
              <a:t>Updall</a:t>
            </a:r>
            <a:r>
              <a:rPr lang="en-US" b="1" dirty="0">
                <a:solidFill>
                  <a:schemeClr val="accent1">
                    <a:lumMod val="50000"/>
                  </a:schemeClr>
                </a:solidFill>
              </a:rPr>
              <a:t> &lt;database path&gt; -e </a:t>
            </a:r>
            <a:r>
              <a:rPr lang="en-US" dirty="0">
                <a:solidFill>
                  <a:schemeClr val="bg2">
                    <a:lumMod val="75000"/>
                  </a:schemeClr>
                </a:solidFill>
              </a:rPr>
              <a:t>= Design catalog rebuild (for this database)</a:t>
            </a:r>
          </a:p>
          <a:p>
            <a:pPr lvl="1"/>
            <a:r>
              <a:rPr lang="en-US" dirty="0"/>
              <a:t>Unless design catalog populated for a database</a:t>
            </a:r>
          </a:p>
          <a:p>
            <a:pPr lvl="2"/>
            <a:r>
              <a:rPr lang="en-US" dirty="0"/>
              <a:t>All query terms will perform NSF scans </a:t>
            </a:r>
          </a:p>
          <a:p>
            <a:pPr lvl="2"/>
            <a:r>
              <a:rPr lang="en-US" dirty="0"/>
              <a:t>‘</a:t>
            </a:r>
            <a:r>
              <a:rPr lang="en-US" dirty="0" err="1"/>
              <a:t>Viewname</a:t>
            </a:r>
            <a:r>
              <a:rPr lang="en-US" dirty="0"/>
              <a:t>’.column terms won’t compile</a:t>
            </a:r>
          </a:p>
          <a:p>
            <a:pPr marL="0" indent="0">
              <a:buNone/>
            </a:pPr>
            <a:endParaRPr lang="en-US" sz="3200" dirty="0"/>
          </a:p>
          <a:p>
            <a:pPr marL="0" indent="0">
              <a:buNone/>
            </a:pPr>
            <a:r>
              <a:rPr lang="en-US" sz="3200" dirty="0"/>
              <a:t>DEMO (2) of </a:t>
            </a:r>
            <a:r>
              <a:rPr lang="en-US" sz="3200" dirty="0" err="1"/>
              <a:t>updall</a:t>
            </a:r>
            <a:r>
              <a:rPr lang="en-US" sz="3200" dirty="0"/>
              <a:t> -e</a:t>
            </a:r>
            <a:endParaRPr lang="en-US" sz="3200" dirty="0">
              <a:solidFill>
                <a:schemeClr val="bg2">
                  <a:lumMod val="75000"/>
                </a:schemeClr>
              </a:solidFill>
            </a:endParaRPr>
          </a:p>
        </p:txBody>
      </p:sp>
    </p:spTree>
    <p:extLst>
      <p:ext uri="{BB962C8B-B14F-4D97-AF65-F5344CB8AC3E}">
        <p14:creationId xmlns:p14="http://schemas.microsoft.com/office/powerpoint/2010/main" val="345551039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8A278E3-8C11-47BB-9B11-C2A6C0A1F498}"/>
              </a:ext>
            </a:extLst>
          </p:cNvPr>
          <p:cNvSpPr/>
          <p:nvPr/>
        </p:nvSpPr>
        <p:spPr bwMode="auto">
          <a:xfrm>
            <a:off x="119062" y="3181350"/>
            <a:ext cx="2562225" cy="495300"/>
          </a:xfrm>
          <a:prstGeom prst="roundRect">
            <a:avLst/>
          </a:prstGeom>
          <a:solidFill>
            <a:srgbClr val="002060"/>
          </a:solidFill>
          <a:ln w="3175" cap="flat" cmpd="sng" algn="ctr">
            <a:solidFill>
              <a:schemeClr val="accent4">
                <a:lumMod val="50000"/>
              </a:schemeClr>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000" dirty="0" err="1">
                <a:solidFill>
                  <a:schemeClr val="bg1"/>
                </a:solidFill>
              </a:rPr>
              <a:t>o</a:t>
            </a:r>
            <a:r>
              <a:rPr kumimoji="0" lang="en-US" sz="2000" b="0" i="0" u="none" strike="noStrike" cap="none" normalizeH="0" baseline="0" dirty="0" err="1">
                <a:ln>
                  <a:noFill/>
                </a:ln>
                <a:solidFill>
                  <a:schemeClr val="bg1"/>
                </a:solidFill>
                <a:effectLst/>
                <a:latin typeface="Arial" charset="0"/>
              </a:rPr>
              <a:t>rder_no</a:t>
            </a:r>
            <a:r>
              <a:rPr kumimoji="0" lang="en-US" sz="2000" b="0" i="0" u="none" strike="noStrike" cap="none" normalizeH="0" baseline="0" dirty="0">
                <a:ln>
                  <a:noFill/>
                </a:ln>
                <a:solidFill>
                  <a:schemeClr val="bg1"/>
                </a:solidFill>
                <a:effectLst/>
                <a:latin typeface="Arial" charset="0"/>
              </a:rPr>
              <a:t> &gt; 146715</a:t>
            </a:r>
            <a:endParaRPr kumimoji="0" lang="en-IN" sz="2000" b="0" i="0" u="none" strike="noStrike" cap="none" normalizeH="0" baseline="0" dirty="0">
              <a:ln>
                <a:noFill/>
              </a:ln>
              <a:solidFill>
                <a:schemeClr val="bg1"/>
              </a:solidFill>
              <a:effectLst/>
              <a:latin typeface="Arial" charset="0"/>
            </a:endParaRPr>
          </a:p>
        </p:txBody>
      </p:sp>
      <p:sp>
        <p:nvSpPr>
          <p:cNvPr id="2" name="Title 1"/>
          <p:cNvSpPr>
            <a:spLocks noGrp="1"/>
          </p:cNvSpPr>
          <p:nvPr>
            <p:ph type="title"/>
          </p:nvPr>
        </p:nvSpPr>
        <p:spPr/>
        <p:txBody>
          <a:bodyPr/>
          <a:lstStyle/>
          <a:p>
            <a:r>
              <a:rPr lang="en-US" dirty="0"/>
              <a:t>DQL performance – Boolean trees</a:t>
            </a:r>
          </a:p>
        </p:txBody>
      </p:sp>
      <p:sp>
        <p:nvSpPr>
          <p:cNvPr id="3" name="Content Placeholder 2"/>
          <p:cNvSpPr>
            <a:spLocks noGrp="1"/>
          </p:cNvSpPr>
          <p:nvPr>
            <p:ph idx="1"/>
          </p:nvPr>
        </p:nvSpPr>
        <p:spPr>
          <a:xfrm>
            <a:off x="0" y="1458556"/>
            <a:ext cx="11944349" cy="4976732"/>
          </a:xfrm>
        </p:spPr>
        <p:txBody>
          <a:bodyPr/>
          <a:lstStyle/>
          <a:p>
            <a:pPr marL="0" indent="0">
              <a:buNone/>
            </a:pPr>
            <a:r>
              <a:rPr lang="en-US" b="1" dirty="0" err="1">
                <a:solidFill>
                  <a:schemeClr val="accent1">
                    <a:lumMod val="50000"/>
                  </a:schemeClr>
                </a:solidFill>
              </a:rPr>
              <a:t>order_no</a:t>
            </a:r>
            <a:r>
              <a:rPr lang="en-US" b="1" dirty="0">
                <a:solidFill>
                  <a:schemeClr val="accent1">
                    <a:lumMod val="50000"/>
                  </a:schemeClr>
                </a:solidFill>
              </a:rPr>
              <a:t> &gt; 146751 and </a:t>
            </a:r>
            <a:r>
              <a:rPr lang="en-US" b="1" dirty="0" err="1">
                <a:solidFill>
                  <a:schemeClr val="accent1">
                    <a:lumMod val="50000"/>
                  </a:schemeClr>
                </a:solidFill>
              </a:rPr>
              <a:t>sales_person</a:t>
            </a:r>
            <a:r>
              <a:rPr lang="en-US" b="1" dirty="0">
                <a:solidFill>
                  <a:schemeClr val="accent1">
                    <a:lumMod val="50000"/>
                  </a:schemeClr>
                </a:solidFill>
              </a:rPr>
              <a:t> = 'Trudi Ayton’ and </a:t>
            </a:r>
            <a:r>
              <a:rPr lang="en-US" b="1" dirty="0" err="1">
                <a:solidFill>
                  <a:schemeClr val="accent1">
                    <a:lumMod val="50000"/>
                  </a:schemeClr>
                </a:solidFill>
              </a:rPr>
              <a:t>order_origin</a:t>
            </a:r>
            <a:r>
              <a:rPr lang="en-US" b="1" dirty="0">
                <a:solidFill>
                  <a:schemeClr val="accent1">
                    <a:lumMod val="50000"/>
                  </a:schemeClr>
                </a:solidFill>
              </a:rPr>
              <a:t> = ‘Detroit’ and </a:t>
            </a:r>
            <a:r>
              <a:rPr lang="en-US" b="1" dirty="0" err="1">
                <a:solidFill>
                  <a:schemeClr val="accent1">
                    <a:lumMod val="50000"/>
                  </a:schemeClr>
                </a:solidFill>
              </a:rPr>
              <a:t>special_processing</a:t>
            </a:r>
            <a:r>
              <a:rPr lang="en-US" b="1" dirty="0">
                <a:solidFill>
                  <a:schemeClr val="accent1">
                    <a:lumMod val="50000"/>
                  </a:schemeClr>
                </a:solidFill>
              </a:rPr>
              <a:t> = 0</a:t>
            </a:r>
          </a:p>
          <a:p>
            <a:pPr marL="0" indent="0">
              <a:buNone/>
            </a:pPr>
            <a:r>
              <a:rPr lang="en-US" dirty="0"/>
              <a:t>            becomes</a:t>
            </a:r>
          </a:p>
          <a:p>
            <a:pPr marL="0" indent="0">
              <a:buNone/>
            </a:pPr>
            <a:r>
              <a:rPr lang="en-US" dirty="0"/>
              <a:t>                                </a:t>
            </a:r>
          </a:p>
          <a:p>
            <a:pPr marL="0" indent="0">
              <a:buNone/>
            </a:pPr>
            <a:endParaRPr lang="en-US" dirty="0"/>
          </a:p>
          <a:p>
            <a:pPr marL="0" indent="0">
              <a:buNone/>
            </a:pPr>
            <a:r>
              <a:rPr lang="en-US" dirty="0"/>
              <a:t>Where </a:t>
            </a:r>
          </a:p>
          <a:p>
            <a:pPr>
              <a:spcBef>
                <a:spcPts val="600"/>
              </a:spcBef>
              <a:buFont typeface="Arial" panose="020B0604020202020204" pitchFamily="34" charset="0"/>
              <a:buChar char="•"/>
            </a:pPr>
            <a:r>
              <a:rPr lang="en-US" dirty="0"/>
              <a:t>each “leaf” node can be executed in order according to cost (speed)</a:t>
            </a:r>
          </a:p>
          <a:p>
            <a:pPr>
              <a:spcBef>
                <a:spcPts val="600"/>
              </a:spcBef>
              <a:buFont typeface="Arial" panose="020B0604020202020204" pitchFamily="34" charset="0"/>
              <a:buChar char="•"/>
            </a:pPr>
            <a:r>
              <a:rPr lang="en-US" dirty="0"/>
              <a:t>the results of each leaf node can be injected other siblings as a pre-filter</a:t>
            </a:r>
          </a:p>
          <a:p>
            <a:pPr>
              <a:spcBef>
                <a:spcPts val="600"/>
              </a:spcBef>
              <a:buFont typeface="Arial" panose="020B0604020202020204" pitchFamily="34" charset="0"/>
              <a:buChar char="•"/>
            </a:pPr>
            <a:r>
              <a:rPr lang="en-US" dirty="0"/>
              <a:t>Boolean nodes control performance                                  </a:t>
            </a:r>
          </a:p>
        </p:txBody>
      </p:sp>
      <p:sp>
        <p:nvSpPr>
          <p:cNvPr id="7" name="Rectangle: Rounded Corners 6">
            <a:extLst>
              <a:ext uri="{FF2B5EF4-FFF2-40B4-BE49-F238E27FC236}">
                <a16:creationId xmlns:a16="http://schemas.microsoft.com/office/drawing/2014/main" id="{23B547B3-72D3-48C0-BBC2-A5FC8A59B761}"/>
              </a:ext>
            </a:extLst>
          </p:cNvPr>
          <p:cNvSpPr/>
          <p:nvPr/>
        </p:nvSpPr>
        <p:spPr bwMode="auto">
          <a:xfrm>
            <a:off x="2745978" y="3162300"/>
            <a:ext cx="3505200" cy="495300"/>
          </a:xfrm>
          <a:prstGeom prst="roundRect">
            <a:avLst/>
          </a:prstGeom>
          <a:solidFill>
            <a:srgbClr val="00206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000" dirty="0" err="1">
                <a:solidFill>
                  <a:schemeClr val="bg1"/>
                </a:solidFill>
              </a:rPr>
              <a:t>sales_person</a:t>
            </a:r>
            <a:r>
              <a:rPr lang="en-US" sz="2000" dirty="0">
                <a:solidFill>
                  <a:schemeClr val="bg1"/>
                </a:solidFill>
              </a:rPr>
              <a:t> = ‘Trudi Ayton’</a:t>
            </a:r>
            <a:endParaRPr kumimoji="0" lang="en-IN" sz="2000" b="0" i="0" u="none" strike="noStrike" cap="none" normalizeH="0" baseline="0" dirty="0">
              <a:ln>
                <a:noFill/>
              </a:ln>
              <a:solidFill>
                <a:schemeClr val="bg1"/>
              </a:solidFill>
              <a:effectLst/>
            </a:endParaRPr>
          </a:p>
        </p:txBody>
      </p:sp>
      <p:sp>
        <p:nvSpPr>
          <p:cNvPr id="9" name="Rectangle: Rounded Corners 8">
            <a:extLst>
              <a:ext uri="{FF2B5EF4-FFF2-40B4-BE49-F238E27FC236}">
                <a16:creationId xmlns:a16="http://schemas.microsoft.com/office/drawing/2014/main" id="{3CE6BD08-BD83-43F8-B5DE-875EAF7C62B2}"/>
              </a:ext>
            </a:extLst>
          </p:cNvPr>
          <p:cNvSpPr/>
          <p:nvPr/>
        </p:nvSpPr>
        <p:spPr bwMode="auto">
          <a:xfrm>
            <a:off x="6304756" y="3181350"/>
            <a:ext cx="2752725" cy="495300"/>
          </a:xfrm>
          <a:prstGeom prst="roundRect">
            <a:avLst/>
          </a:prstGeom>
          <a:solidFill>
            <a:srgbClr val="00206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000" dirty="0" err="1">
                <a:solidFill>
                  <a:schemeClr val="bg1"/>
                </a:solidFill>
              </a:rPr>
              <a:t>order_origin</a:t>
            </a:r>
            <a:r>
              <a:rPr lang="en-US" sz="2000" dirty="0">
                <a:solidFill>
                  <a:schemeClr val="bg1"/>
                </a:solidFill>
              </a:rPr>
              <a:t> = ‘Detroit’</a:t>
            </a:r>
            <a:endParaRPr kumimoji="0" lang="en-IN" sz="2000" b="0" i="0" u="none" strike="noStrike" cap="none" normalizeH="0" baseline="0" dirty="0">
              <a:ln>
                <a:noFill/>
              </a:ln>
              <a:solidFill>
                <a:schemeClr val="bg1"/>
              </a:solidFill>
              <a:effectLst/>
            </a:endParaRPr>
          </a:p>
        </p:txBody>
      </p:sp>
      <p:sp>
        <p:nvSpPr>
          <p:cNvPr id="10" name="Rectangle: Rounded Corners 9">
            <a:extLst>
              <a:ext uri="{FF2B5EF4-FFF2-40B4-BE49-F238E27FC236}">
                <a16:creationId xmlns:a16="http://schemas.microsoft.com/office/drawing/2014/main" id="{8A0BEA83-7D0F-4E5E-B45F-1268E24CB32C}"/>
              </a:ext>
            </a:extLst>
          </p:cNvPr>
          <p:cNvSpPr/>
          <p:nvPr/>
        </p:nvSpPr>
        <p:spPr bwMode="auto">
          <a:xfrm>
            <a:off x="9164638" y="3181350"/>
            <a:ext cx="2905125" cy="495300"/>
          </a:xfrm>
          <a:prstGeom prst="roundRect">
            <a:avLst/>
          </a:prstGeom>
          <a:solidFill>
            <a:srgbClr val="00206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000" dirty="0" err="1">
                <a:solidFill>
                  <a:schemeClr val="bg1"/>
                </a:solidFill>
              </a:rPr>
              <a:t>special_processing</a:t>
            </a:r>
            <a:r>
              <a:rPr lang="en-US" sz="2000" dirty="0">
                <a:solidFill>
                  <a:schemeClr val="bg1"/>
                </a:solidFill>
              </a:rPr>
              <a:t> = 0</a:t>
            </a:r>
            <a:endParaRPr kumimoji="0" lang="en-IN" sz="2000" b="0" i="0" u="none" strike="noStrike" cap="none" normalizeH="0" baseline="0" dirty="0">
              <a:ln>
                <a:noFill/>
              </a:ln>
              <a:solidFill>
                <a:schemeClr val="bg1"/>
              </a:solidFill>
              <a:effectLst/>
            </a:endParaRPr>
          </a:p>
        </p:txBody>
      </p:sp>
      <p:sp>
        <p:nvSpPr>
          <p:cNvPr id="6" name="Rectangle: Rounded Corners 5">
            <a:extLst>
              <a:ext uri="{FF2B5EF4-FFF2-40B4-BE49-F238E27FC236}">
                <a16:creationId xmlns:a16="http://schemas.microsoft.com/office/drawing/2014/main" id="{29506C2C-89DD-4D29-A8AF-961BB0105614}"/>
              </a:ext>
            </a:extLst>
          </p:cNvPr>
          <p:cNvSpPr/>
          <p:nvPr/>
        </p:nvSpPr>
        <p:spPr bwMode="auto">
          <a:xfrm>
            <a:off x="4703867" y="2104450"/>
            <a:ext cx="2752725" cy="571500"/>
          </a:xfrm>
          <a:prstGeom prst="roundRect">
            <a:avLst/>
          </a:prstGeom>
          <a:solidFill>
            <a:schemeClr val="accent1">
              <a:lumMod val="75000"/>
            </a:schemeClr>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AND</a:t>
            </a:r>
            <a:endParaRPr kumimoji="0" lang="en-IN" sz="2400" b="0" i="0" u="none" strike="noStrike" cap="none" normalizeH="0" baseline="0" dirty="0">
              <a:ln>
                <a:noFill/>
              </a:ln>
              <a:solidFill>
                <a:schemeClr val="bg1"/>
              </a:solidFill>
              <a:effectLst/>
              <a:latin typeface="Arial" charset="0"/>
            </a:endParaRPr>
          </a:p>
        </p:txBody>
      </p:sp>
      <p:cxnSp>
        <p:nvCxnSpPr>
          <p:cNvPr id="12" name="Straight Arrow Connector 11">
            <a:extLst>
              <a:ext uri="{FF2B5EF4-FFF2-40B4-BE49-F238E27FC236}">
                <a16:creationId xmlns:a16="http://schemas.microsoft.com/office/drawing/2014/main" id="{80B487C7-4202-4F42-9F32-1DA8E011E5BD}"/>
              </a:ext>
            </a:extLst>
          </p:cNvPr>
          <p:cNvCxnSpPr>
            <a:cxnSpLocks/>
            <a:stCxn id="6" idx="1"/>
          </p:cNvCxnSpPr>
          <p:nvPr/>
        </p:nvCxnSpPr>
        <p:spPr bwMode="auto">
          <a:xfrm flipH="1">
            <a:off x="2257427" y="2390200"/>
            <a:ext cx="2446440" cy="772100"/>
          </a:xfrm>
          <a:prstGeom prst="straightConnector1">
            <a:avLst/>
          </a:prstGeom>
          <a:solidFill>
            <a:schemeClr val="accent1"/>
          </a:solidFill>
          <a:ln w="22225" cap="flat" cmpd="sng" algn="ctr">
            <a:solidFill>
              <a:schemeClr val="tx1"/>
            </a:solidFill>
            <a:prstDash val="solid"/>
            <a:miter lim="800000"/>
            <a:headEnd type="none" w="sm" len="sm"/>
            <a:tailEnd type="triangle" w="lg" len="med"/>
          </a:ln>
          <a:effectLst/>
        </p:spPr>
      </p:cxnSp>
      <p:cxnSp>
        <p:nvCxnSpPr>
          <p:cNvPr id="13" name="Straight Arrow Connector 12">
            <a:extLst>
              <a:ext uri="{FF2B5EF4-FFF2-40B4-BE49-F238E27FC236}">
                <a16:creationId xmlns:a16="http://schemas.microsoft.com/office/drawing/2014/main" id="{3A3EF318-FCED-4EBB-A17A-679C4EC02B6E}"/>
              </a:ext>
            </a:extLst>
          </p:cNvPr>
          <p:cNvCxnSpPr>
            <a:cxnSpLocks/>
          </p:cNvCxnSpPr>
          <p:nvPr/>
        </p:nvCxnSpPr>
        <p:spPr bwMode="auto">
          <a:xfrm flipH="1">
            <a:off x="4642340" y="2675950"/>
            <a:ext cx="473654" cy="448250"/>
          </a:xfrm>
          <a:prstGeom prst="straightConnector1">
            <a:avLst/>
          </a:prstGeom>
          <a:solidFill>
            <a:schemeClr val="accent1"/>
          </a:solidFill>
          <a:ln w="22225" cap="flat" cmpd="sng" algn="ctr">
            <a:solidFill>
              <a:schemeClr val="tx1"/>
            </a:solidFill>
            <a:prstDash val="solid"/>
            <a:miter lim="800000"/>
            <a:headEnd type="none" w="sm" len="sm"/>
            <a:tailEnd type="triangle" w="lg" len="med"/>
          </a:ln>
          <a:effectLst/>
        </p:spPr>
      </p:cxnSp>
      <p:cxnSp>
        <p:nvCxnSpPr>
          <p:cNvPr id="15" name="Straight Arrow Connector 14">
            <a:extLst>
              <a:ext uri="{FF2B5EF4-FFF2-40B4-BE49-F238E27FC236}">
                <a16:creationId xmlns:a16="http://schemas.microsoft.com/office/drawing/2014/main" id="{925B139A-4F48-44A9-8D05-5A487E430122}"/>
              </a:ext>
            </a:extLst>
          </p:cNvPr>
          <p:cNvCxnSpPr>
            <a:cxnSpLocks/>
            <a:endCxn id="9" idx="0"/>
          </p:cNvCxnSpPr>
          <p:nvPr/>
        </p:nvCxnSpPr>
        <p:spPr bwMode="auto">
          <a:xfrm>
            <a:off x="6663305" y="2675950"/>
            <a:ext cx="1017814" cy="505400"/>
          </a:xfrm>
          <a:prstGeom prst="straightConnector1">
            <a:avLst/>
          </a:prstGeom>
          <a:solidFill>
            <a:schemeClr val="accent1"/>
          </a:solidFill>
          <a:ln w="22225" cap="flat" cmpd="sng" algn="ctr">
            <a:solidFill>
              <a:schemeClr val="tx1"/>
            </a:solidFill>
            <a:prstDash val="solid"/>
            <a:miter lim="800000"/>
            <a:headEnd type="none" w="sm" len="sm"/>
            <a:tailEnd type="triangle" w="lg" len="med"/>
          </a:ln>
          <a:effectLst/>
        </p:spPr>
      </p:cxnSp>
      <p:cxnSp>
        <p:nvCxnSpPr>
          <p:cNvPr id="17" name="Straight Arrow Connector 16">
            <a:extLst>
              <a:ext uri="{FF2B5EF4-FFF2-40B4-BE49-F238E27FC236}">
                <a16:creationId xmlns:a16="http://schemas.microsoft.com/office/drawing/2014/main" id="{59572F23-6979-4D93-9C4A-6DE3DC405649}"/>
              </a:ext>
            </a:extLst>
          </p:cNvPr>
          <p:cNvCxnSpPr>
            <a:cxnSpLocks/>
            <a:stCxn id="6" idx="3"/>
            <a:endCxn id="10" idx="0"/>
          </p:cNvCxnSpPr>
          <p:nvPr/>
        </p:nvCxnSpPr>
        <p:spPr bwMode="auto">
          <a:xfrm>
            <a:off x="7456592" y="2390200"/>
            <a:ext cx="3160609" cy="791150"/>
          </a:xfrm>
          <a:prstGeom prst="straightConnector1">
            <a:avLst/>
          </a:prstGeom>
          <a:solidFill>
            <a:schemeClr val="accent1"/>
          </a:solidFill>
          <a:ln w="22225" cap="flat" cmpd="sng" algn="ctr">
            <a:solidFill>
              <a:schemeClr val="tx1"/>
            </a:solidFill>
            <a:prstDash val="solid"/>
            <a:miter lim="800000"/>
            <a:headEnd type="none" w="sm" len="sm"/>
            <a:tailEnd type="triangle" w="lg" len="med"/>
          </a:ln>
          <a:effectLst/>
        </p:spPr>
      </p:cxnSp>
    </p:spTree>
    <p:extLst>
      <p:ext uri="{BB962C8B-B14F-4D97-AF65-F5344CB8AC3E}">
        <p14:creationId xmlns:p14="http://schemas.microsoft.com/office/powerpoint/2010/main" val="304603270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DQL performance</a:t>
            </a:r>
          </a:p>
        </p:txBody>
      </p:sp>
      <p:sp>
        <p:nvSpPr>
          <p:cNvPr id="3" name="Content Placeholder 2"/>
          <p:cNvSpPr>
            <a:spLocks noGrp="1"/>
          </p:cNvSpPr>
          <p:nvPr>
            <p:ph idx="1"/>
          </p:nvPr>
        </p:nvSpPr>
        <p:spPr>
          <a:xfrm>
            <a:off x="406295" y="1023816"/>
            <a:ext cx="11376237" cy="4976732"/>
          </a:xfrm>
        </p:spPr>
        <p:txBody>
          <a:bodyPr/>
          <a:lstStyle/>
          <a:p>
            <a:r>
              <a:rPr lang="en-US" dirty="0"/>
              <a:t>Views and view columns</a:t>
            </a:r>
          </a:p>
          <a:p>
            <a:pPr lvl="1"/>
            <a:r>
              <a:rPr lang="en-US" dirty="0"/>
              <a:t>In order for DQL to use a view column for solving a &lt;field&gt; &lt;operation&gt; &lt;value&gt; query term</a:t>
            </a:r>
          </a:p>
          <a:p>
            <a:pPr marL="912813" lvl="2" indent="-342900">
              <a:buFont typeface="+mj-lt"/>
              <a:buAutoNum type="arabicPeriod"/>
            </a:pPr>
            <a:r>
              <a:rPr lang="en-US" dirty="0"/>
              <a:t>View </a:t>
            </a:r>
            <a:r>
              <a:rPr lang="en-US" b="1" dirty="0"/>
              <a:t>must</a:t>
            </a:r>
            <a:r>
              <a:rPr lang="en-US" dirty="0"/>
              <a:t> have only Select @All as its selection criteria</a:t>
            </a:r>
          </a:p>
          <a:p>
            <a:pPr marL="912813" lvl="2" indent="-342900">
              <a:buFont typeface="+mj-lt"/>
              <a:buAutoNum type="arabicPeriod"/>
            </a:pPr>
            <a:r>
              <a:rPr lang="en-US" dirty="0"/>
              <a:t>There </a:t>
            </a:r>
            <a:r>
              <a:rPr lang="en-US" b="1" dirty="0"/>
              <a:t>must</a:t>
            </a:r>
            <a:r>
              <a:rPr lang="en-US" dirty="0"/>
              <a:t> be a collated column with ONLY the field name as its formula</a:t>
            </a:r>
          </a:p>
          <a:p>
            <a:pPr marL="962025" lvl="3" indent="-285750"/>
            <a:r>
              <a:rPr lang="en-US" sz="1600" dirty="0"/>
              <a:t>A collated column is either the leftmost column in the view with Sort order of Ascending checked in the view or</a:t>
            </a:r>
          </a:p>
          <a:p>
            <a:pPr marL="962025" lvl="3" indent="-285750"/>
            <a:r>
              <a:rPr lang="en-US" sz="1600" dirty="0"/>
              <a:t>A column with                                                                                checked</a:t>
            </a:r>
            <a:endParaRPr lang="en-US" dirty="0"/>
          </a:p>
          <a:p>
            <a:pPr marL="912813" lvl="2" indent="-342900">
              <a:buFont typeface="+mj-lt"/>
              <a:buAutoNum type="arabicPeriod"/>
            </a:pPr>
            <a:r>
              <a:rPr lang="en-US" dirty="0"/>
              <a:t>Column </a:t>
            </a:r>
            <a:r>
              <a:rPr lang="en-US" b="1" dirty="0"/>
              <a:t>must</a:t>
            </a:r>
            <a:r>
              <a:rPr lang="en-US" dirty="0"/>
              <a:t> be non-categorized and show multiple values as separate entries (for multiply occurring fields)</a:t>
            </a:r>
          </a:p>
          <a:p>
            <a:pPr marL="912813" lvl="2" indent="-342900">
              <a:buFont typeface="+mj-lt"/>
              <a:buAutoNum type="arabicPeriod"/>
            </a:pPr>
            <a:endParaRPr lang="en-US" dirty="0"/>
          </a:p>
          <a:p>
            <a:pPr marL="912813" lvl="2" indent="-342900">
              <a:buFont typeface="+mj-lt"/>
              <a:buAutoNum type="arabicPeriod"/>
            </a:pPr>
            <a:endParaRPr lang="en-US" sz="2400" dirty="0"/>
          </a:p>
          <a:p>
            <a:pPr lvl="1"/>
            <a:r>
              <a:rPr lang="en-US" dirty="0"/>
              <a:t>If you want to use a view column that DOESN’T conform, use the ‘</a:t>
            </a:r>
            <a:r>
              <a:rPr lang="en-US" dirty="0" err="1"/>
              <a:t>Viewname</a:t>
            </a:r>
            <a:r>
              <a:rPr lang="en-US" dirty="0"/>
              <a:t>’.column syntax	</a:t>
            </a:r>
          </a:p>
          <a:p>
            <a:pPr lvl="2"/>
            <a:r>
              <a:rPr lang="en-US" dirty="0"/>
              <a:t>It </a:t>
            </a:r>
            <a:r>
              <a:rPr lang="en-US" b="1" dirty="0"/>
              <a:t>must</a:t>
            </a:r>
            <a:r>
              <a:rPr lang="en-US" dirty="0"/>
              <a:t> be sorted ascending</a:t>
            </a:r>
          </a:p>
          <a:p>
            <a:pPr lvl="2"/>
            <a:r>
              <a:rPr lang="en-US" dirty="0"/>
              <a:t>Allows for dual selection – by view selection criteria and query term</a:t>
            </a:r>
          </a:p>
        </p:txBody>
      </p:sp>
      <p:pic>
        <p:nvPicPr>
          <p:cNvPr id="4" name="Picture 3">
            <a:extLst>
              <a:ext uri="{FF2B5EF4-FFF2-40B4-BE49-F238E27FC236}">
                <a16:creationId xmlns:a16="http://schemas.microsoft.com/office/drawing/2014/main" id="{2624AFE9-3019-47B9-980F-319DCC5199F6}"/>
              </a:ext>
            </a:extLst>
          </p:cNvPr>
          <p:cNvPicPr>
            <a:picLocks noChangeAspect="1"/>
          </p:cNvPicPr>
          <p:nvPr/>
        </p:nvPicPr>
        <p:blipFill>
          <a:blip r:embed="rId3"/>
          <a:stretch>
            <a:fillRect/>
          </a:stretch>
        </p:blipFill>
        <p:spPr>
          <a:xfrm>
            <a:off x="3688878" y="3834600"/>
            <a:ext cx="1958295" cy="870353"/>
          </a:xfrm>
          <a:prstGeom prst="rect">
            <a:avLst/>
          </a:prstGeom>
        </p:spPr>
      </p:pic>
      <p:pic>
        <p:nvPicPr>
          <p:cNvPr id="8" name="Picture 7">
            <a:extLst>
              <a:ext uri="{FF2B5EF4-FFF2-40B4-BE49-F238E27FC236}">
                <a16:creationId xmlns:a16="http://schemas.microsoft.com/office/drawing/2014/main" id="{84B16FBC-8DAD-4367-84C5-DB6DC9AE85DD}"/>
              </a:ext>
            </a:extLst>
          </p:cNvPr>
          <p:cNvPicPr>
            <a:picLocks noChangeAspect="1"/>
          </p:cNvPicPr>
          <p:nvPr/>
        </p:nvPicPr>
        <p:blipFill>
          <a:blip r:embed="rId4"/>
          <a:stretch>
            <a:fillRect/>
          </a:stretch>
        </p:blipFill>
        <p:spPr>
          <a:xfrm>
            <a:off x="2748206" y="3086202"/>
            <a:ext cx="3409950" cy="247650"/>
          </a:xfrm>
          <a:prstGeom prst="rect">
            <a:avLst/>
          </a:prstGeom>
        </p:spPr>
      </p:pic>
    </p:spTree>
    <p:extLst>
      <p:ext uri="{BB962C8B-B14F-4D97-AF65-F5344CB8AC3E}">
        <p14:creationId xmlns:p14="http://schemas.microsoft.com/office/powerpoint/2010/main" val="176466437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825EC4-5845-40EE-AED9-698EEB9E31C2}"/>
              </a:ext>
            </a:extLst>
          </p:cNvPr>
          <p:cNvSpPr>
            <a:spLocks noGrp="1"/>
          </p:cNvSpPr>
          <p:nvPr>
            <p:ph idx="1"/>
          </p:nvPr>
        </p:nvSpPr>
        <p:spPr/>
        <p:txBody>
          <a:bodyPr/>
          <a:lstStyle/>
          <a:p>
            <a:r>
              <a:rPr lang="en-US" dirty="0"/>
              <a:t>View searching is faster than NSF scans, particularly for small ranges or equality searches</a:t>
            </a:r>
          </a:p>
          <a:p>
            <a:pPr lvl="1"/>
            <a:r>
              <a:rPr lang="en-US" dirty="0"/>
              <a:t>If you want to optimize a document scan, create a compliant collated index column </a:t>
            </a:r>
          </a:p>
          <a:p>
            <a:pPr lvl="1"/>
            <a:r>
              <a:rPr lang="en-US" dirty="0"/>
              <a:t>NSF scans are summary only and use injected prior results</a:t>
            </a:r>
          </a:p>
          <a:p>
            <a:r>
              <a:rPr lang="en-US" dirty="0"/>
              <a:t>ANDing and </a:t>
            </a:r>
            <a:r>
              <a:rPr lang="en-US" dirty="0" err="1"/>
              <a:t>ORing</a:t>
            </a:r>
            <a:r>
              <a:rPr lang="en-US" dirty="0"/>
              <a:t> and sibling optimization</a:t>
            </a:r>
          </a:p>
          <a:p>
            <a:pPr lvl="1"/>
            <a:r>
              <a:rPr lang="en-US" dirty="0"/>
              <a:t>Sibling terms – any set of terms ANDed or </a:t>
            </a:r>
            <a:r>
              <a:rPr lang="en-US" dirty="0" err="1"/>
              <a:t>ORed</a:t>
            </a:r>
            <a:r>
              <a:rPr lang="en-US" dirty="0"/>
              <a:t> at the same precedence level</a:t>
            </a:r>
          </a:p>
          <a:p>
            <a:pPr lvl="1"/>
            <a:r>
              <a:rPr lang="en-US" dirty="0"/>
              <a:t>For this query:</a:t>
            </a:r>
          </a:p>
          <a:p>
            <a:pPr marL="339725" lvl="1" indent="0">
              <a:buNone/>
            </a:pPr>
            <a:r>
              <a:rPr lang="en-US" b="1" dirty="0">
                <a:solidFill>
                  <a:schemeClr val="accent1">
                    <a:lumMod val="50000"/>
                  </a:schemeClr>
                </a:solidFill>
              </a:rPr>
              <a:t>		</a:t>
            </a:r>
            <a:r>
              <a:rPr lang="en-US" b="1" dirty="0" err="1">
                <a:solidFill>
                  <a:schemeClr val="accent1">
                    <a:lumMod val="50000"/>
                  </a:schemeClr>
                </a:solidFill>
              </a:rPr>
              <a:t>order_no</a:t>
            </a:r>
            <a:r>
              <a:rPr lang="en-US" b="1" dirty="0">
                <a:solidFill>
                  <a:schemeClr val="accent1">
                    <a:lumMod val="50000"/>
                  </a:schemeClr>
                </a:solidFill>
              </a:rPr>
              <a:t> &gt; 146751 and </a:t>
            </a:r>
            <a:r>
              <a:rPr lang="en-US" b="1" dirty="0" err="1">
                <a:solidFill>
                  <a:schemeClr val="accent1">
                    <a:lumMod val="50000"/>
                  </a:schemeClr>
                </a:solidFill>
              </a:rPr>
              <a:t>sales_person</a:t>
            </a:r>
            <a:r>
              <a:rPr lang="en-US" b="1" dirty="0">
                <a:solidFill>
                  <a:schemeClr val="accent1">
                    <a:lumMod val="50000"/>
                  </a:schemeClr>
                </a:solidFill>
              </a:rPr>
              <a:t> = 'Trudi Ayton’</a:t>
            </a:r>
          </a:p>
          <a:p>
            <a:pPr marL="339725" lvl="1" indent="0">
              <a:buNone/>
            </a:pPr>
            <a:r>
              <a:rPr lang="en-US" dirty="0"/>
              <a:t>	where both </a:t>
            </a:r>
            <a:r>
              <a:rPr lang="en-US" dirty="0" err="1"/>
              <a:t>order_no</a:t>
            </a:r>
            <a:r>
              <a:rPr lang="en-US" dirty="0"/>
              <a:t> and </a:t>
            </a:r>
            <a:r>
              <a:rPr lang="en-US" dirty="0" err="1"/>
              <a:t>sales_person</a:t>
            </a:r>
            <a:r>
              <a:rPr lang="en-US" dirty="0"/>
              <a:t> can use qualifying view indexed columns ..</a:t>
            </a:r>
          </a:p>
          <a:p>
            <a:pPr marL="339725" lvl="1" indent="0">
              <a:buNone/>
            </a:pPr>
            <a:r>
              <a:rPr lang="en-US" dirty="0"/>
              <a:t>	DQF the results of the cheaper term (</a:t>
            </a:r>
            <a:r>
              <a:rPr lang="en-US" dirty="0" err="1"/>
              <a:t>sales_person</a:t>
            </a:r>
            <a:r>
              <a:rPr lang="en-US" dirty="0"/>
              <a:t> = ‘Trudi Ayton’) are injected into the more expensive one</a:t>
            </a:r>
          </a:p>
          <a:p>
            <a:pPr marL="339725" lvl="1" indent="0">
              <a:buNone/>
            </a:pPr>
            <a:r>
              <a:rPr lang="en-US" dirty="0"/>
              <a:t>	Terms must be ANDed together for this optimization</a:t>
            </a:r>
          </a:p>
          <a:p>
            <a:pPr marL="339725" lvl="1" indent="0">
              <a:buNone/>
            </a:pPr>
            <a:endParaRPr lang="en-US" dirty="0"/>
          </a:p>
          <a:p>
            <a:pPr marL="339725" lvl="1" indent="0">
              <a:buNone/>
            </a:pPr>
            <a:endParaRPr lang="en-US" dirty="0"/>
          </a:p>
        </p:txBody>
      </p:sp>
      <p:sp>
        <p:nvSpPr>
          <p:cNvPr id="4" name="Title 1">
            <a:extLst>
              <a:ext uri="{FF2B5EF4-FFF2-40B4-BE49-F238E27FC236}">
                <a16:creationId xmlns:a16="http://schemas.microsoft.com/office/drawing/2014/main" id="{C425A41F-302B-4510-A3C9-38046C2BCDAD}"/>
              </a:ext>
            </a:extLst>
          </p:cNvPr>
          <p:cNvSpPr>
            <a:spLocks noGrp="1"/>
          </p:cNvSpPr>
          <p:nvPr>
            <p:ph type="title"/>
          </p:nvPr>
        </p:nvSpPr>
        <p:spPr>
          <a:xfrm>
            <a:off x="466725" y="339725"/>
            <a:ext cx="11315700" cy="757238"/>
          </a:xfrm>
        </p:spPr>
        <p:txBody>
          <a:bodyPr/>
          <a:lstStyle/>
          <a:p>
            <a:r>
              <a:rPr lang="en-US" dirty="0"/>
              <a:t>DQL performance</a:t>
            </a:r>
          </a:p>
        </p:txBody>
      </p:sp>
    </p:spTree>
    <p:extLst>
      <p:ext uri="{BB962C8B-B14F-4D97-AF65-F5344CB8AC3E}">
        <p14:creationId xmlns:p14="http://schemas.microsoft.com/office/powerpoint/2010/main" val="288667153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825EC4-5845-40EE-AED9-698EEB9E31C2}"/>
              </a:ext>
            </a:extLst>
          </p:cNvPr>
          <p:cNvSpPr>
            <a:spLocks noGrp="1"/>
          </p:cNvSpPr>
          <p:nvPr>
            <p:ph idx="1"/>
          </p:nvPr>
        </p:nvSpPr>
        <p:spPr/>
        <p:txBody>
          <a:bodyPr/>
          <a:lstStyle/>
          <a:p>
            <a:r>
              <a:rPr lang="en-US" dirty="0"/>
              <a:t>ANDing and </a:t>
            </a:r>
            <a:r>
              <a:rPr lang="en-US" dirty="0" err="1"/>
              <a:t>ORing</a:t>
            </a:r>
            <a:r>
              <a:rPr lang="en-US" dirty="0"/>
              <a:t> and sibling optimization (continued)</a:t>
            </a:r>
          </a:p>
          <a:p>
            <a:pPr lvl="1"/>
            <a:r>
              <a:rPr lang="en-US" dirty="0"/>
              <a:t>ANDed, Index-satisfied range siblings:</a:t>
            </a:r>
          </a:p>
          <a:p>
            <a:pPr marL="339725" lvl="1" indent="0">
              <a:buNone/>
            </a:pPr>
            <a:r>
              <a:rPr lang="en-US" b="1" dirty="0">
                <a:solidFill>
                  <a:schemeClr val="tx2">
                    <a:lumMod val="50000"/>
                  </a:schemeClr>
                </a:solidFill>
              </a:rPr>
              <a:t>		</a:t>
            </a:r>
            <a:r>
              <a:rPr lang="en-US" b="1" dirty="0" err="1">
                <a:solidFill>
                  <a:schemeClr val="tx2">
                    <a:lumMod val="50000"/>
                  </a:schemeClr>
                </a:solidFill>
              </a:rPr>
              <a:t>order_no</a:t>
            </a:r>
            <a:r>
              <a:rPr lang="en-US" b="1" dirty="0">
                <a:solidFill>
                  <a:schemeClr val="tx2">
                    <a:lumMod val="50000"/>
                  </a:schemeClr>
                </a:solidFill>
              </a:rPr>
              <a:t> &gt; 146751 and </a:t>
            </a:r>
            <a:r>
              <a:rPr lang="en-US" b="1" dirty="0" err="1">
                <a:solidFill>
                  <a:schemeClr val="tx2">
                    <a:lumMod val="50000"/>
                  </a:schemeClr>
                </a:solidFill>
              </a:rPr>
              <a:t>order_no</a:t>
            </a:r>
            <a:r>
              <a:rPr lang="en-US" b="1" dirty="0">
                <a:solidFill>
                  <a:schemeClr val="tx2">
                    <a:lumMod val="50000"/>
                  </a:schemeClr>
                </a:solidFill>
              </a:rPr>
              <a:t> &lt; 150111</a:t>
            </a:r>
          </a:p>
          <a:p>
            <a:pPr marL="339725" lvl="1" indent="0">
              <a:buNone/>
            </a:pPr>
            <a:r>
              <a:rPr lang="en-US" dirty="0"/>
              <a:t>	will use a single, bounded view scan to satisfy both terms:</a:t>
            </a:r>
          </a:p>
          <a:p>
            <a:pPr marL="339725" lvl="1" indent="0">
              <a:buNone/>
            </a:pPr>
            <a:endParaRPr lang="en-US" dirty="0"/>
          </a:p>
          <a:p>
            <a:pPr marL="339725" lvl="1" indent="0">
              <a:buNone/>
            </a:pPr>
            <a:endParaRPr lang="en-US" sz="2400" dirty="0"/>
          </a:p>
          <a:p>
            <a:pPr lvl="1"/>
            <a:r>
              <a:rPr lang="en-US" dirty="0"/>
              <a:t>All NSF scan siblings (</a:t>
            </a:r>
            <a:r>
              <a:rPr lang="en-US" dirty="0" err="1"/>
              <a:t>ORed</a:t>
            </a:r>
            <a:r>
              <a:rPr lang="en-US" dirty="0"/>
              <a:t> or ANDed) are satisfied with one pass of the document summaries</a:t>
            </a:r>
          </a:p>
          <a:p>
            <a:pPr lvl="1"/>
            <a:endParaRPr lang="en-US" dirty="0"/>
          </a:p>
          <a:p>
            <a:pPr lvl="1"/>
            <a:endParaRPr lang="en-US" dirty="0"/>
          </a:p>
          <a:p>
            <a:pPr lvl="1"/>
            <a:endParaRPr lang="en-US" dirty="0"/>
          </a:p>
          <a:p>
            <a:pPr lvl="1"/>
            <a:r>
              <a:rPr lang="en-US" dirty="0"/>
              <a:t>NSF scans are smart and pre-filtered when possible</a:t>
            </a:r>
          </a:p>
          <a:p>
            <a:pPr marL="339725" lvl="1" indent="0">
              <a:buNone/>
            </a:pPr>
            <a:endParaRPr lang="en-US" dirty="0"/>
          </a:p>
          <a:p>
            <a:pPr marL="339725" lvl="1" indent="0">
              <a:buNone/>
            </a:pPr>
            <a:endParaRPr lang="en-US" dirty="0"/>
          </a:p>
        </p:txBody>
      </p:sp>
      <p:sp>
        <p:nvSpPr>
          <p:cNvPr id="4" name="Title 1">
            <a:extLst>
              <a:ext uri="{FF2B5EF4-FFF2-40B4-BE49-F238E27FC236}">
                <a16:creationId xmlns:a16="http://schemas.microsoft.com/office/drawing/2014/main" id="{C425A41F-302B-4510-A3C9-38046C2BCDAD}"/>
              </a:ext>
            </a:extLst>
          </p:cNvPr>
          <p:cNvSpPr>
            <a:spLocks noGrp="1"/>
          </p:cNvSpPr>
          <p:nvPr>
            <p:ph type="title"/>
          </p:nvPr>
        </p:nvSpPr>
        <p:spPr>
          <a:xfrm>
            <a:off x="466725" y="339725"/>
            <a:ext cx="11315700" cy="757238"/>
          </a:xfrm>
        </p:spPr>
        <p:txBody>
          <a:bodyPr/>
          <a:lstStyle/>
          <a:p>
            <a:r>
              <a:rPr lang="en-US" dirty="0"/>
              <a:t>DQL performance</a:t>
            </a:r>
          </a:p>
        </p:txBody>
      </p:sp>
      <p:pic>
        <p:nvPicPr>
          <p:cNvPr id="3" name="Picture 2">
            <a:extLst>
              <a:ext uri="{FF2B5EF4-FFF2-40B4-BE49-F238E27FC236}">
                <a16:creationId xmlns:a16="http://schemas.microsoft.com/office/drawing/2014/main" id="{25F25F0E-EB96-43EA-92FD-62ABF60A06AC}"/>
              </a:ext>
            </a:extLst>
          </p:cNvPr>
          <p:cNvPicPr>
            <a:picLocks noChangeAspect="1"/>
          </p:cNvPicPr>
          <p:nvPr/>
        </p:nvPicPr>
        <p:blipFill>
          <a:blip r:embed="rId2"/>
          <a:stretch>
            <a:fillRect/>
          </a:stretch>
        </p:blipFill>
        <p:spPr>
          <a:xfrm>
            <a:off x="70037" y="2807213"/>
            <a:ext cx="11503960" cy="885528"/>
          </a:xfrm>
          <a:prstGeom prst="rect">
            <a:avLst/>
          </a:prstGeom>
        </p:spPr>
      </p:pic>
      <p:pic>
        <p:nvPicPr>
          <p:cNvPr id="6" name="Picture 5">
            <a:extLst>
              <a:ext uri="{FF2B5EF4-FFF2-40B4-BE49-F238E27FC236}">
                <a16:creationId xmlns:a16="http://schemas.microsoft.com/office/drawing/2014/main" id="{148A8FE3-F688-406C-A24D-18440DE60FE1}"/>
              </a:ext>
            </a:extLst>
          </p:cNvPr>
          <p:cNvPicPr>
            <a:picLocks noChangeAspect="1"/>
          </p:cNvPicPr>
          <p:nvPr/>
        </p:nvPicPr>
        <p:blipFill>
          <a:blip r:embed="rId3"/>
          <a:stretch>
            <a:fillRect/>
          </a:stretch>
        </p:blipFill>
        <p:spPr>
          <a:xfrm>
            <a:off x="70037" y="4157050"/>
            <a:ext cx="12188825" cy="1018160"/>
          </a:xfrm>
          <a:prstGeom prst="rect">
            <a:avLst/>
          </a:prstGeom>
        </p:spPr>
      </p:pic>
    </p:spTree>
    <p:extLst>
      <p:ext uri="{BB962C8B-B14F-4D97-AF65-F5344CB8AC3E}">
        <p14:creationId xmlns:p14="http://schemas.microsoft.com/office/powerpoint/2010/main" val="10088069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825EC4-5845-40EE-AED9-698EEB9E31C2}"/>
              </a:ext>
            </a:extLst>
          </p:cNvPr>
          <p:cNvSpPr>
            <a:spLocks noGrp="1"/>
          </p:cNvSpPr>
          <p:nvPr>
            <p:ph idx="1"/>
          </p:nvPr>
        </p:nvSpPr>
        <p:spPr/>
        <p:txBody>
          <a:bodyPr/>
          <a:lstStyle/>
          <a:p>
            <a:r>
              <a:rPr lang="en-US" dirty="0"/>
              <a:t>Max limit settings</a:t>
            </a:r>
          </a:p>
          <a:p>
            <a:pPr lvl="1"/>
            <a:r>
              <a:rPr lang="en-US" dirty="0"/>
              <a:t>To protect from runaway queries</a:t>
            </a:r>
          </a:p>
          <a:p>
            <a:pPr lvl="2"/>
            <a:r>
              <a:rPr lang="en-US" dirty="0"/>
              <a:t>All settings are cumulative for processing for the entire query (defaults subject to change)</a:t>
            </a:r>
          </a:p>
          <a:p>
            <a:pPr lvl="2"/>
            <a:r>
              <a:rPr lang="en-IN" dirty="0" err="1"/>
              <a:t>MaxDocsScanned</a:t>
            </a:r>
            <a:r>
              <a:rPr lang="en-IN" dirty="0"/>
              <a:t> – maximum allowable NSF document scanned (500000)</a:t>
            </a:r>
          </a:p>
          <a:p>
            <a:pPr lvl="2"/>
            <a:r>
              <a:rPr lang="en-IN" dirty="0" err="1"/>
              <a:t>MaxEntriesScanned</a:t>
            </a:r>
            <a:r>
              <a:rPr lang="en-IN" dirty="0"/>
              <a:t> – maximum allowable index entries scanned (200000)</a:t>
            </a:r>
          </a:p>
          <a:p>
            <a:pPr lvl="2"/>
            <a:r>
              <a:rPr lang="en-IN" dirty="0" err="1"/>
              <a:t>MaxMsecs</a:t>
            </a:r>
            <a:r>
              <a:rPr lang="en-IN" dirty="0"/>
              <a:t> – maximum time consumed in milliseconds (300000) (5 minutes)</a:t>
            </a:r>
          </a:p>
          <a:p>
            <a:pPr lvl="2"/>
            <a:r>
              <a:rPr lang="en-US" dirty="0"/>
              <a:t>L</a:t>
            </a:r>
            <a:r>
              <a:rPr lang="en-IN" dirty="0" err="1"/>
              <a:t>imits</a:t>
            </a:r>
            <a:r>
              <a:rPr lang="en-IN" dirty="0"/>
              <a:t> checked periodically across all operations</a:t>
            </a:r>
          </a:p>
          <a:p>
            <a:pPr lvl="2"/>
            <a:r>
              <a:rPr lang="en-US" dirty="0"/>
              <a:t>C</a:t>
            </a:r>
            <a:r>
              <a:rPr lang="en-IN" dirty="0"/>
              <a:t>an be overridden via notes.ini for the server or per call to the DGQF</a:t>
            </a:r>
          </a:p>
          <a:p>
            <a:pPr lvl="1"/>
            <a:r>
              <a:rPr lang="en-US" dirty="0"/>
              <a:t>If limits are exceeded DGQF will return an error and no results</a:t>
            </a:r>
          </a:p>
          <a:p>
            <a:pPr lvl="1"/>
            <a:endParaRPr lang="en-US" dirty="0"/>
          </a:p>
          <a:p>
            <a:pPr marL="339725" lvl="1" indent="0">
              <a:buNone/>
            </a:pPr>
            <a:r>
              <a:rPr lang="en-US" b="1" dirty="0"/>
              <a:t>DEMO 3</a:t>
            </a:r>
          </a:p>
          <a:p>
            <a:pPr marL="339725" lvl="1" indent="0">
              <a:buNone/>
            </a:pPr>
            <a:endParaRPr lang="en-US" dirty="0"/>
          </a:p>
        </p:txBody>
      </p:sp>
      <p:sp>
        <p:nvSpPr>
          <p:cNvPr id="4" name="Title 1">
            <a:extLst>
              <a:ext uri="{FF2B5EF4-FFF2-40B4-BE49-F238E27FC236}">
                <a16:creationId xmlns:a16="http://schemas.microsoft.com/office/drawing/2014/main" id="{C425A41F-302B-4510-A3C9-38046C2BCDAD}"/>
              </a:ext>
            </a:extLst>
          </p:cNvPr>
          <p:cNvSpPr>
            <a:spLocks noGrp="1"/>
          </p:cNvSpPr>
          <p:nvPr>
            <p:ph type="title"/>
          </p:nvPr>
        </p:nvSpPr>
        <p:spPr>
          <a:xfrm>
            <a:off x="466725" y="339725"/>
            <a:ext cx="11315700" cy="757238"/>
          </a:xfrm>
        </p:spPr>
        <p:txBody>
          <a:bodyPr/>
          <a:lstStyle/>
          <a:p>
            <a:r>
              <a:rPr lang="en-US" dirty="0"/>
              <a:t>DQL performance</a:t>
            </a:r>
          </a:p>
        </p:txBody>
      </p:sp>
    </p:spTree>
    <p:extLst>
      <p:ext uri="{BB962C8B-B14F-4D97-AF65-F5344CB8AC3E}">
        <p14:creationId xmlns:p14="http://schemas.microsoft.com/office/powerpoint/2010/main" val="3088731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Domino V10 App Dev Strategy</a:t>
            </a:r>
          </a:p>
        </p:txBody>
      </p:sp>
      <p:sp>
        <p:nvSpPr>
          <p:cNvPr id="3" name="Content Placeholder 2"/>
          <p:cNvSpPr>
            <a:spLocks noGrp="1"/>
          </p:cNvSpPr>
          <p:nvPr>
            <p:ph idx="1"/>
          </p:nvPr>
        </p:nvSpPr>
        <p:spPr/>
        <p:txBody>
          <a:bodyPr/>
          <a:lstStyle/>
          <a:p>
            <a:r>
              <a:rPr lang="en-US" dirty="0"/>
              <a:t>Investment in core Notes/Domino technology - write once run everywhere</a:t>
            </a:r>
          </a:p>
          <a:p>
            <a:pPr lvl="1"/>
            <a:r>
              <a:rPr lang="en-US" dirty="0"/>
              <a:t>Domino Query Language (DQL)</a:t>
            </a:r>
          </a:p>
          <a:p>
            <a:pPr lvl="1"/>
            <a:r>
              <a:rPr lang="en-US" dirty="0"/>
              <a:t>Enhance Core Lotus Script</a:t>
            </a:r>
          </a:p>
          <a:p>
            <a:pPr lvl="2"/>
            <a:r>
              <a:rPr lang="en-US" dirty="0" err="1"/>
              <a:t>HTTPRequest</a:t>
            </a:r>
            <a:r>
              <a:rPr lang="en-US" dirty="0"/>
              <a:t> (GET, POST,PUT,DELETE)</a:t>
            </a:r>
          </a:p>
          <a:p>
            <a:pPr lvl="2"/>
            <a:r>
              <a:rPr lang="en-US" dirty="0" err="1"/>
              <a:t>JSONParse</a:t>
            </a:r>
            <a:endParaRPr lang="en-US" dirty="0"/>
          </a:p>
          <a:p>
            <a:pPr lvl="2"/>
            <a:r>
              <a:rPr lang="en-US" dirty="0"/>
              <a:t>(Notes)Database Query method (invoking DQL)</a:t>
            </a:r>
          </a:p>
          <a:p>
            <a:r>
              <a:rPr lang="en-US" dirty="0"/>
              <a:t>Extend reach of Domino Apps to web and partner ecosystem</a:t>
            </a:r>
          </a:p>
          <a:p>
            <a:pPr lvl="1"/>
            <a:r>
              <a:rPr lang="en-US" dirty="0"/>
              <a:t>Node.js / </a:t>
            </a:r>
            <a:r>
              <a:rPr lang="en-US" dirty="0" err="1"/>
              <a:t>DominoDB</a:t>
            </a:r>
            <a:r>
              <a:rPr lang="en-US" dirty="0"/>
              <a:t> </a:t>
            </a:r>
            <a:r>
              <a:rPr lang="en-US" dirty="0" err="1"/>
              <a:t>npm</a:t>
            </a:r>
            <a:endParaRPr lang="en-US" dirty="0"/>
          </a:p>
          <a:p>
            <a:pPr lvl="1"/>
            <a:r>
              <a:rPr lang="en-US" dirty="0" err="1"/>
              <a:t>Oauth</a:t>
            </a:r>
            <a:r>
              <a:rPr lang="en-US" dirty="0"/>
              <a:t> / IAM / OIDC</a:t>
            </a:r>
          </a:p>
          <a:p>
            <a:pPr lvl="1"/>
            <a:endParaRPr lang="en-US" dirty="0"/>
          </a:p>
        </p:txBody>
      </p:sp>
    </p:spTree>
    <p:extLst>
      <p:ext uri="{BB962C8B-B14F-4D97-AF65-F5344CB8AC3E}">
        <p14:creationId xmlns:p14="http://schemas.microsoft.com/office/powerpoint/2010/main" val="98896626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825EC4-5845-40EE-AED9-698EEB9E31C2}"/>
              </a:ext>
            </a:extLst>
          </p:cNvPr>
          <p:cNvSpPr>
            <a:spLocks noGrp="1"/>
          </p:cNvSpPr>
          <p:nvPr>
            <p:ph idx="1"/>
          </p:nvPr>
        </p:nvSpPr>
        <p:spPr/>
        <p:txBody>
          <a:bodyPr/>
          <a:lstStyle/>
          <a:p>
            <a:r>
              <a:rPr lang="en-US" dirty="0"/>
              <a:t>EXPLAIN</a:t>
            </a:r>
          </a:p>
          <a:p>
            <a:r>
              <a:rPr lang="en-US" dirty="0"/>
              <a:t>Tool to show the Boolean tree used to process your query:</a:t>
            </a:r>
          </a:p>
          <a:p>
            <a:pPr marL="0" indent="0">
              <a:buNone/>
            </a:pPr>
            <a:r>
              <a:rPr lang="en-US" dirty="0" err="1">
                <a:solidFill>
                  <a:schemeClr val="accent1">
                    <a:lumMod val="75000"/>
                  </a:schemeClr>
                </a:solidFill>
              </a:rPr>
              <a:t>order_no</a:t>
            </a:r>
            <a:r>
              <a:rPr lang="en-US" dirty="0">
                <a:solidFill>
                  <a:schemeClr val="accent1">
                    <a:lumMod val="75000"/>
                  </a:schemeClr>
                </a:solidFill>
              </a:rPr>
              <a:t> = 149497 or </a:t>
            </a:r>
            <a:r>
              <a:rPr lang="en-US" dirty="0" err="1">
                <a:solidFill>
                  <a:schemeClr val="accent1">
                    <a:lumMod val="75000"/>
                  </a:schemeClr>
                </a:solidFill>
              </a:rPr>
              <a:t>partno</a:t>
            </a:r>
            <a:r>
              <a:rPr lang="en-US" dirty="0">
                <a:solidFill>
                  <a:schemeClr val="accent1">
                    <a:lumMod val="75000"/>
                  </a:schemeClr>
                </a:solidFill>
              </a:rPr>
              <a:t> = 389 or </a:t>
            </a:r>
            <a:r>
              <a:rPr lang="en-US" dirty="0" err="1">
                <a:solidFill>
                  <a:schemeClr val="accent1">
                    <a:lumMod val="75000"/>
                  </a:schemeClr>
                </a:solidFill>
              </a:rPr>
              <a:t>order_origin</a:t>
            </a:r>
            <a:r>
              <a:rPr lang="en-US" dirty="0">
                <a:solidFill>
                  <a:schemeClr val="accent1">
                    <a:lumMod val="75000"/>
                  </a:schemeClr>
                </a:solidFill>
              </a:rPr>
              <a:t> &gt; '</a:t>
            </a:r>
            <a:r>
              <a:rPr lang="en-US" dirty="0" err="1">
                <a:solidFill>
                  <a:schemeClr val="accent1">
                    <a:lumMod val="75000"/>
                  </a:schemeClr>
                </a:solidFill>
              </a:rPr>
              <a:t>detroit</a:t>
            </a:r>
            <a:r>
              <a:rPr lang="en-US" dirty="0">
                <a:solidFill>
                  <a:schemeClr val="accent1">
                    <a:lumMod val="75000"/>
                  </a:schemeClr>
                </a:solidFill>
              </a:rPr>
              <a:t>’</a:t>
            </a:r>
          </a:p>
          <a:p>
            <a:endParaRPr lang="en-IN" dirty="0"/>
          </a:p>
        </p:txBody>
      </p:sp>
      <p:sp>
        <p:nvSpPr>
          <p:cNvPr id="4" name="Title 1">
            <a:extLst>
              <a:ext uri="{FF2B5EF4-FFF2-40B4-BE49-F238E27FC236}">
                <a16:creationId xmlns:a16="http://schemas.microsoft.com/office/drawing/2014/main" id="{C425A41F-302B-4510-A3C9-38046C2BCDAD}"/>
              </a:ext>
            </a:extLst>
          </p:cNvPr>
          <p:cNvSpPr>
            <a:spLocks noGrp="1"/>
          </p:cNvSpPr>
          <p:nvPr>
            <p:ph type="title"/>
          </p:nvPr>
        </p:nvSpPr>
        <p:spPr>
          <a:xfrm>
            <a:off x="466725" y="339725"/>
            <a:ext cx="11315700" cy="757238"/>
          </a:xfrm>
        </p:spPr>
        <p:txBody>
          <a:bodyPr/>
          <a:lstStyle/>
          <a:p>
            <a:r>
              <a:rPr lang="en-US" dirty="0"/>
              <a:t>DQL performance</a:t>
            </a:r>
          </a:p>
        </p:txBody>
      </p:sp>
      <p:sp>
        <p:nvSpPr>
          <p:cNvPr id="5" name="TextBox 4">
            <a:extLst>
              <a:ext uri="{FF2B5EF4-FFF2-40B4-BE49-F238E27FC236}">
                <a16:creationId xmlns:a16="http://schemas.microsoft.com/office/drawing/2014/main" id="{0BEE5355-55F5-4D49-AA34-1F20A027EC77}"/>
              </a:ext>
            </a:extLst>
          </p:cNvPr>
          <p:cNvSpPr txBox="1"/>
          <p:nvPr/>
        </p:nvSpPr>
        <p:spPr>
          <a:xfrm>
            <a:off x="79748" y="3592456"/>
            <a:ext cx="11518340" cy="1600438"/>
          </a:xfrm>
          <a:prstGeom prst="rect">
            <a:avLst/>
          </a:prstGeom>
          <a:noFill/>
        </p:spPr>
        <p:txBody>
          <a:bodyPr wrap="square" rtlCol="0">
            <a:spAutoFit/>
          </a:bodyPr>
          <a:lstStyle/>
          <a:p>
            <a:r>
              <a:rPr lang="en-IN" sz="1400" dirty="0"/>
              <a:t>0. OR            (</a:t>
            </a:r>
            <a:r>
              <a:rPr lang="en-IN" sz="1400" dirty="0" err="1"/>
              <a:t>childct</a:t>
            </a:r>
            <a:r>
              <a:rPr lang="en-IN" sz="1400" dirty="0"/>
              <a:t> 3) (totals when complete:) Prep 0.0 </a:t>
            </a:r>
            <a:r>
              <a:rPr lang="en-IN" sz="1400" dirty="0" err="1"/>
              <a:t>msecs</a:t>
            </a:r>
            <a:r>
              <a:rPr lang="en-IN" sz="1400" dirty="0"/>
              <a:t>, Exec 319.340 </a:t>
            </a:r>
            <a:r>
              <a:rPr lang="en-IN" sz="1400" dirty="0" err="1"/>
              <a:t>msecs</a:t>
            </a:r>
            <a:r>
              <a:rPr lang="en-IN" sz="1400" dirty="0"/>
              <a:t>, </a:t>
            </a:r>
            <a:r>
              <a:rPr lang="en-IN" sz="1400" dirty="0" err="1"/>
              <a:t>ScannedDocs</a:t>
            </a:r>
            <a:r>
              <a:rPr lang="en-IN" sz="1400" dirty="0"/>
              <a:t> 10000, Entries 5410, </a:t>
            </a:r>
            <a:r>
              <a:rPr lang="en-IN" sz="1400" dirty="0" err="1"/>
              <a:t>FoundDocs</a:t>
            </a:r>
            <a:r>
              <a:rPr lang="en-IN" sz="1400" dirty="0"/>
              <a:t> 7918</a:t>
            </a:r>
          </a:p>
          <a:p>
            <a:r>
              <a:rPr lang="en-IN" sz="1400" dirty="0"/>
              <a:t>        1.order_no = 149497 View-based equality search estimated cost = 5</a:t>
            </a:r>
          </a:p>
          <a:p>
            <a:r>
              <a:rPr lang="en-IN" sz="1400" dirty="0"/>
              <a:t>                Prep 0.170 </a:t>
            </a:r>
            <a:r>
              <a:rPr lang="en-IN" sz="1400" dirty="0" err="1"/>
              <a:t>msecs</a:t>
            </a:r>
            <a:r>
              <a:rPr lang="en-IN" sz="1400" dirty="0"/>
              <a:t>, Exec 0.771 </a:t>
            </a:r>
            <a:r>
              <a:rPr lang="en-IN" sz="1400" dirty="0" err="1"/>
              <a:t>msecs</a:t>
            </a:r>
            <a:r>
              <a:rPr lang="en-IN" sz="1400" dirty="0"/>
              <a:t>, </a:t>
            </a:r>
            <a:r>
              <a:rPr lang="en-IN" sz="1400" dirty="0" err="1"/>
              <a:t>ScannedDocs</a:t>
            </a:r>
            <a:r>
              <a:rPr lang="en-IN" sz="1400" dirty="0"/>
              <a:t> 0, Entries 1, </a:t>
            </a:r>
            <a:r>
              <a:rPr lang="en-IN" sz="1400" dirty="0" err="1"/>
              <a:t>FoundDocs</a:t>
            </a:r>
            <a:r>
              <a:rPr lang="en-IN" sz="1400" dirty="0"/>
              <a:t> 1</a:t>
            </a:r>
          </a:p>
          <a:p>
            <a:r>
              <a:rPr lang="en-IN" sz="1400" dirty="0"/>
              <a:t>        1.partno = 389 NSF document search estimated cost = 100</a:t>
            </a:r>
          </a:p>
          <a:p>
            <a:r>
              <a:rPr lang="en-IN" sz="1400" dirty="0"/>
              <a:t>                Prep 0.55 </a:t>
            </a:r>
            <a:r>
              <a:rPr lang="en-IN" sz="1400" dirty="0" err="1"/>
              <a:t>msecs</a:t>
            </a:r>
            <a:r>
              <a:rPr lang="en-IN" sz="1400" dirty="0"/>
              <a:t>, Exec 139.713 </a:t>
            </a:r>
            <a:r>
              <a:rPr lang="en-IN" sz="1400" dirty="0" err="1"/>
              <a:t>msecs</a:t>
            </a:r>
            <a:r>
              <a:rPr lang="en-IN" sz="1400" dirty="0"/>
              <a:t>, </a:t>
            </a:r>
            <a:r>
              <a:rPr lang="en-IN" sz="1400" dirty="0" err="1"/>
              <a:t>ScannedDocs</a:t>
            </a:r>
            <a:r>
              <a:rPr lang="en-IN" sz="1400" dirty="0"/>
              <a:t> 10000, Entries 0, </a:t>
            </a:r>
            <a:r>
              <a:rPr lang="en-IN" sz="1400" dirty="0" err="1"/>
              <a:t>FoundDocs</a:t>
            </a:r>
            <a:r>
              <a:rPr lang="en-IN" sz="1400" dirty="0"/>
              <a:t> 5400</a:t>
            </a:r>
          </a:p>
          <a:p>
            <a:r>
              <a:rPr lang="en-IN" sz="1400" dirty="0"/>
              <a:t>        1.order_origin &gt; '</a:t>
            </a:r>
            <a:r>
              <a:rPr lang="en-IN" sz="1400" dirty="0" err="1"/>
              <a:t>detroit</a:t>
            </a:r>
            <a:r>
              <a:rPr lang="en-IN" sz="1400" dirty="0"/>
              <a:t>' View-based range search estimated cost = 10</a:t>
            </a:r>
          </a:p>
          <a:p>
            <a:r>
              <a:rPr lang="en-IN" sz="1400" dirty="0"/>
              <a:t>                Prep 0.102 </a:t>
            </a:r>
            <a:r>
              <a:rPr lang="en-IN" sz="1400" dirty="0" err="1"/>
              <a:t>msecs</a:t>
            </a:r>
            <a:r>
              <a:rPr lang="en-IN" sz="1400" dirty="0"/>
              <a:t>, Exec 178.849 </a:t>
            </a:r>
            <a:r>
              <a:rPr lang="en-IN" sz="1400" dirty="0" err="1"/>
              <a:t>msecs</a:t>
            </a:r>
            <a:r>
              <a:rPr lang="en-IN" sz="1400" dirty="0"/>
              <a:t>, </a:t>
            </a:r>
            <a:r>
              <a:rPr lang="en-IN" sz="1400" dirty="0" err="1"/>
              <a:t>ScannedDocs</a:t>
            </a:r>
            <a:r>
              <a:rPr lang="en-IN" sz="1400" dirty="0"/>
              <a:t> 0, Entries 5409, </a:t>
            </a:r>
            <a:r>
              <a:rPr lang="en-IN" sz="1400" dirty="0" err="1"/>
              <a:t>FoundDocs</a:t>
            </a:r>
            <a:r>
              <a:rPr lang="en-IN" sz="1400" dirty="0"/>
              <a:t> 5409</a:t>
            </a:r>
            <a:endParaRPr lang="en-IN" sz="1000" dirty="0"/>
          </a:p>
        </p:txBody>
      </p:sp>
      <p:sp>
        <p:nvSpPr>
          <p:cNvPr id="6" name="TextBox 5">
            <a:extLst>
              <a:ext uri="{FF2B5EF4-FFF2-40B4-BE49-F238E27FC236}">
                <a16:creationId xmlns:a16="http://schemas.microsoft.com/office/drawing/2014/main" id="{D1BEC432-008A-4DCC-8791-049987988EE7}"/>
              </a:ext>
            </a:extLst>
          </p:cNvPr>
          <p:cNvSpPr txBox="1"/>
          <p:nvPr/>
        </p:nvSpPr>
        <p:spPr>
          <a:xfrm>
            <a:off x="79748" y="3247465"/>
            <a:ext cx="1019831" cy="276999"/>
          </a:xfrm>
          <a:prstGeom prst="rect">
            <a:avLst/>
          </a:prstGeom>
          <a:noFill/>
        </p:spPr>
        <p:txBody>
          <a:bodyPr wrap="none" rtlCol="0">
            <a:spAutoFit/>
          </a:bodyPr>
          <a:lstStyle/>
          <a:p>
            <a:r>
              <a:rPr lang="en-US" sz="1200" dirty="0">
                <a:solidFill>
                  <a:srgbClr val="0070C0"/>
                </a:solidFill>
              </a:rPr>
              <a:t>Level in tree</a:t>
            </a:r>
            <a:endParaRPr lang="en-IN" sz="1200" dirty="0">
              <a:solidFill>
                <a:srgbClr val="0070C0"/>
              </a:solidFill>
            </a:endParaRPr>
          </a:p>
        </p:txBody>
      </p:sp>
      <p:cxnSp>
        <p:nvCxnSpPr>
          <p:cNvPr id="8" name="Straight Arrow Connector 7">
            <a:extLst>
              <a:ext uri="{FF2B5EF4-FFF2-40B4-BE49-F238E27FC236}">
                <a16:creationId xmlns:a16="http://schemas.microsoft.com/office/drawing/2014/main" id="{C2737A47-F770-452E-8B75-9D02E50AF71E}"/>
              </a:ext>
            </a:extLst>
          </p:cNvPr>
          <p:cNvCxnSpPr>
            <a:cxnSpLocks/>
          </p:cNvCxnSpPr>
          <p:nvPr/>
        </p:nvCxnSpPr>
        <p:spPr bwMode="auto">
          <a:xfrm flipH="1">
            <a:off x="263788" y="3472538"/>
            <a:ext cx="202937" cy="191787"/>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sp>
        <p:nvSpPr>
          <p:cNvPr id="9" name="TextBox 8">
            <a:extLst>
              <a:ext uri="{FF2B5EF4-FFF2-40B4-BE49-F238E27FC236}">
                <a16:creationId xmlns:a16="http://schemas.microsoft.com/office/drawing/2014/main" id="{CAC3F93F-3E95-4616-A8FE-1C3BE5EC65FF}"/>
              </a:ext>
            </a:extLst>
          </p:cNvPr>
          <p:cNvSpPr txBox="1"/>
          <p:nvPr/>
        </p:nvSpPr>
        <p:spPr>
          <a:xfrm>
            <a:off x="939278" y="3247464"/>
            <a:ext cx="10985356" cy="276999"/>
          </a:xfrm>
          <a:prstGeom prst="rect">
            <a:avLst/>
          </a:prstGeom>
          <a:noFill/>
        </p:spPr>
        <p:txBody>
          <a:bodyPr wrap="square" rtlCol="0">
            <a:spAutoFit/>
          </a:bodyPr>
          <a:lstStyle/>
          <a:p>
            <a:r>
              <a:rPr lang="en-US" sz="1200" dirty="0">
                <a:solidFill>
                  <a:srgbClr val="0070C0"/>
                </a:solidFill>
              </a:rPr>
              <a:t>  Parent </a:t>
            </a:r>
            <a:r>
              <a:rPr lang="en-US" sz="1200" dirty="0" err="1">
                <a:solidFill>
                  <a:srgbClr val="0070C0"/>
                </a:solidFill>
              </a:rPr>
              <a:t>boolean</a:t>
            </a:r>
            <a:r>
              <a:rPr lang="en-US" sz="1200" dirty="0">
                <a:solidFill>
                  <a:srgbClr val="0070C0"/>
                </a:solidFill>
              </a:rPr>
              <a:t> node                                                  Total execute time (for all children)  NSF scanned count      View entry scan count       Total found</a:t>
            </a:r>
            <a:endParaRPr lang="en-IN" sz="1200" dirty="0">
              <a:solidFill>
                <a:srgbClr val="0070C0"/>
              </a:solidFill>
            </a:endParaRPr>
          </a:p>
        </p:txBody>
      </p:sp>
      <p:cxnSp>
        <p:nvCxnSpPr>
          <p:cNvPr id="11" name="Straight Arrow Connector 10">
            <a:extLst>
              <a:ext uri="{FF2B5EF4-FFF2-40B4-BE49-F238E27FC236}">
                <a16:creationId xmlns:a16="http://schemas.microsoft.com/office/drawing/2014/main" id="{E846CC2B-61F5-405B-9B53-333E29D8A02B}"/>
              </a:ext>
            </a:extLst>
          </p:cNvPr>
          <p:cNvCxnSpPr>
            <a:cxnSpLocks/>
          </p:cNvCxnSpPr>
          <p:nvPr/>
        </p:nvCxnSpPr>
        <p:spPr bwMode="auto">
          <a:xfrm flipH="1">
            <a:off x="661639" y="3472538"/>
            <a:ext cx="621980" cy="223321"/>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13" name="Straight Arrow Connector 12">
            <a:extLst>
              <a:ext uri="{FF2B5EF4-FFF2-40B4-BE49-F238E27FC236}">
                <a16:creationId xmlns:a16="http://schemas.microsoft.com/office/drawing/2014/main" id="{0842FA8D-E137-45B3-9580-FC8BF18E970B}"/>
              </a:ext>
            </a:extLst>
          </p:cNvPr>
          <p:cNvCxnSpPr>
            <a:cxnSpLocks/>
          </p:cNvCxnSpPr>
          <p:nvPr/>
        </p:nvCxnSpPr>
        <p:spPr bwMode="auto">
          <a:xfrm flipH="1">
            <a:off x="5690460" y="3493686"/>
            <a:ext cx="58158" cy="181535"/>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17" name="Straight Arrow Connector 16">
            <a:extLst>
              <a:ext uri="{FF2B5EF4-FFF2-40B4-BE49-F238E27FC236}">
                <a16:creationId xmlns:a16="http://schemas.microsoft.com/office/drawing/2014/main" id="{449E1D36-C522-436F-9A27-75633DF91A0E}"/>
              </a:ext>
            </a:extLst>
          </p:cNvPr>
          <p:cNvCxnSpPr/>
          <p:nvPr/>
        </p:nvCxnSpPr>
        <p:spPr bwMode="auto">
          <a:xfrm>
            <a:off x="7637929" y="3472538"/>
            <a:ext cx="0" cy="223321"/>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19" name="Straight Arrow Connector 18">
            <a:extLst>
              <a:ext uri="{FF2B5EF4-FFF2-40B4-BE49-F238E27FC236}">
                <a16:creationId xmlns:a16="http://schemas.microsoft.com/office/drawing/2014/main" id="{925CFDC2-EEA8-4A6C-8272-7535CBCFBE77}"/>
              </a:ext>
            </a:extLst>
          </p:cNvPr>
          <p:cNvCxnSpPr/>
          <p:nvPr/>
        </p:nvCxnSpPr>
        <p:spPr bwMode="auto">
          <a:xfrm>
            <a:off x="9305365" y="3493685"/>
            <a:ext cx="0" cy="202174"/>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21" name="Straight Arrow Connector 20">
            <a:extLst>
              <a:ext uri="{FF2B5EF4-FFF2-40B4-BE49-F238E27FC236}">
                <a16:creationId xmlns:a16="http://schemas.microsoft.com/office/drawing/2014/main" id="{1EFA55FD-3C05-482A-AB23-B5CEFF478E16}"/>
              </a:ext>
            </a:extLst>
          </p:cNvPr>
          <p:cNvCxnSpPr/>
          <p:nvPr/>
        </p:nvCxnSpPr>
        <p:spPr bwMode="auto">
          <a:xfrm>
            <a:off x="10623176" y="3472538"/>
            <a:ext cx="0" cy="223321"/>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sp>
        <p:nvSpPr>
          <p:cNvPr id="22" name="TextBox 21">
            <a:extLst>
              <a:ext uri="{FF2B5EF4-FFF2-40B4-BE49-F238E27FC236}">
                <a16:creationId xmlns:a16="http://schemas.microsoft.com/office/drawing/2014/main" id="{ABBDD932-7B23-422F-BA5B-BB6AFBB71BE5}"/>
              </a:ext>
            </a:extLst>
          </p:cNvPr>
          <p:cNvSpPr txBox="1"/>
          <p:nvPr/>
        </p:nvSpPr>
        <p:spPr>
          <a:xfrm>
            <a:off x="0" y="5425295"/>
            <a:ext cx="11288806" cy="830997"/>
          </a:xfrm>
          <a:prstGeom prst="rect">
            <a:avLst/>
          </a:prstGeom>
          <a:noFill/>
        </p:spPr>
        <p:txBody>
          <a:bodyPr wrap="square" rtlCol="0">
            <a:spAutoFit/>
          </a:bodyPr>
          <a:lstStyle/>
          <a:p>
            <a:r>
              <a:rPr lang="en-US" sz="1200" dirty="0"/>
              <a:t>        </a:t>
            </a:r>
            <a:r>
              <a:rPr lang="en-US" sz="1200" dirty="0">
                <a:solidFill>
                  <a:srgbClr val="0070C0"/>
                </a:solidFill>
              </a:rPr>
              <a:t>Individual query terms   Used NSF document scan  Used View entry scan   Relative estimated cost (scale of 1-100)</a:t>
            </a:r>
          </a:p>
          <a:p>
            <a:endParaRPr lang="en-US" sz="1200" dirty="0">
              <a:solidFill>
                <a:srgbClr val="0070C0"/>
              </a:solidFill>
            </a:endParaRPr>
          </a:p>
          <a:p>
            <a:r>
              <a:rPr lang="en-US" sz="1200" dirty="0">
                <a:solidFill>
                  <a:srgbClr val="0070C0"/>
                </a:solidFill>
              </a:rPr>
              <a:t>           Preparation time (compile, plan)      Execution time    Number scanned documents    Number scanned view entries      Total found</a:t>
            </a:r>
          </a:p>
          <a:p>
            <a:r>
              <a:rPr lang="en-US" sz="1200" dirty="0"/>
              <a:t>                                   </a:t>
            </a:r>
            <a:endParaRPr lang="en-IN" sz="1200" dirty="0"/>
          </a:p>
        </p:txBody>
      </p:sp>
      <p:cxnSp>
        <p:nvCxnSpPr>
          <p:cNvPr id="26" name="Straight Arrow Connector 25">
            <a:extLst>
              <a:ext uri="{FF2B5EF4-FFF2-40B4-BE49-F238E27FC236}">
                <a16:creationId xmlns:a16="http://schemas.microsoft.com/office/drawing/2014/main" id="{9653A40C-FB02-4C17-93C4-9C4F9EDA7AA5}"/>
              </a:ext>
            </a:extLst>
          </p:cNvPr>
          <p:cNvCxnSpPr/>
          <p:nvPr/>
        </p:nvCxnSpPr>
        <p:spPr bwMode="auto">
          <a:xfrm flipH="1" flipV="1">
            <a:off x="826994" y="4040841"/>
            <a:ext cx="188259" cy="1423301"/>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28" name="Straight Arrow Connector 27">
            <a:extLst>
              <a:ext uri="{FF2B5EF4-FFF2-40B4-BE49-F238E27FC236}">
                <a16:creationId xmlns:a16="http://schemas.microsoft.com/office/drawing/2014/main" id="{ABAF5392-0A06-4BB8-9C9B-21103B9C6A8E}"/>
              </a:ext>
            </a:extLst>
          </p:cNvPr>
          <p:cNvCxnSpPr/>
          <p:nvPr/>
        </p:nvCxnSpPr>
        <p:spPr bwMode="auto">
          <a:xfrm flipH="1" flipV="1">
            <a:off x="826994" y="4424082"/>
            <a:ext cx="188259" cy="1001213"/>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30" name="Straight Arrow Connector 29">
            <a:extLst>
              <a:ext uri="{FF2B5EF4-FFF2-40B4-BE49-F238E27FC236}">
                <a16:creationId xmlns:a16="http://schemas.microsoft.com/office/drawing/2014/main" id="{5575671B-4319-4F2B-AFFB-E5CE56A90E35}"/>
              </a:ext>
            </a:extLst>
          </p:cNvPr>
          <p:cNvCxnSpPr>
            <a:cxnSpLocks/>
          </p:cNvCxnSpPr>
          <p:nvPr/>
        </p:nvCxnSpPr>
        <p:spPr bwMode="auto">
          <a:xfrm flipV="1">
            <a:off x="1015253" y="4867835"/>
            <a:ext cx="369794" cy="596307"/>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32" name="Straight Arrow Connector 31">
            <a:extLst>
              <a:ext uri="{FF2B5EF4-FFF2-40B4-BE49-F238E27FC236}">
                <a16:creationId xmlns:a16="http://schemas.microsoft.com/office/drawing/2014/main" id="{6A5DD55C-B126-41E2-B72C-67A289ADDAF7}"/>
              </a:ext>
            </a:extLst>
          </p:cNvPr>
          <p:cNvCxnSpPr/>
          <p:nvPr/>
        </p:nvCxnSpPr>
        <p:spPr bwMode="auto">
          <a:xfrm flipH="1" flipV="1">
            <a:off x="2077571" y="4483130"/>
            <a:ext cx="255494" cy="98101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34" name="Straight Arrow Connector 33">
            <a:extLst>
              <a:ext uri="{FF2B5EF4-FFF2-40B4-BE49-F238E27FC236}">
                <a16:creationId xmlns:a16="http://schemas.microsoft.com/office/drawing/2014/main" id="{BCBD6BD6-E778-459D-9780-6A91C15ACA8D}"/>
              </a:ext>
            </a:extLst>
          </p:cNvPr>
          <p:cNvCxnSpPr/>
          <p:nvPr/>
        </p:nvCxnSpPr>
        <p:spPr bwMode="auto">
          <a:xfrm flipH="1" flipV="1">
            <a:off x="3455894" y="4040841"/>
            <a:ext cx="625288" cy="1423301"/>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36" name="Straight Arrow Connector 35">
            <a:extLst>
              <a:ext uri="{FF2B5EF4-FFF2-40B4-BE49-F238E27FC236}">
                <a16:creationId xmlns:a16="http://schemas.microsoft.com/office/drawing/2014/main" id="{32B07267-358B-43F2-AF2B-ACD4F82F0FE2}"/>
              </a:ext>
            </a:extLst>
          </p:cNvPr>
          <p:cNvCxnSpPr/>
          <p:nvPr/>
        </p:nvCxnSpPr>
        <p:spPr bwMode="auto">
          <a:xfrm flipH="1" flipV="1">
            <a:off x="3455894" y="4867835"/>
            <a:ext cx="625288" cy="596307"/>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38" name="Straight Arrow Connector 37">
            <a:extLst>
              <a:ext uri="{FF2B5EF4-FFF2-40B4-BE49-F238E27FC236}">
                <a16:creationId xmlns:a16="http://schemas.microsoft.com/office/drawing/2014/main" id="{67B47F2B-F91B-4742-B433-F8A17720E437}"/>
              </a:ext>
            </a:extLst>
          </p:cNvPr>
          <p:cNvCxnSpPr>
            <a:cxnSpLocks/>
          </p:cNvCxnSpPr>
          <p:nvPr/>
        </p:nvCxnSpPr>
        <p:spPr bwMode="auto">
          <a:xfrm flipH="1" flipV="1">
            <a:off x="4309783" y="4483131"/>
            <a:ext cx="1651635" cy="981011"/>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40" name="Straight Arrow Connector 39">
            <a:extLst>
              <a:ext uri="{FF2B5EF4-FFF2-40B4-BE49-F238E27FC236}">
                <a16:creationId xmlns:a16="http://schemas.microsoft.com/office/drawing/2014/main" id="{F2793CA1-F72D-4963-90F1-4C78D7E22C4A}"/>
              </a:ext>
            </a:extLst>
          </p:cNvPr>
          <p:cNvCxnSpPr>
            <a:cxnSpLocks/>
          </p:cNvCxnSpPr>
          <p:nvPr/>
        </p:nvCxnSpPr>
        <p:spPr bwMode="auto">
          <a:xfrm flipH="1" flipV="1">
            <a:off x="4773707" y="4040841"/>
            <a:ext cx="1187711" cy="1423301"/>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42" name="Straight Arrow Connector 41">
            <a:extLst>
              <a:ext uri="{FF2B5EF4-FFF2-40B4-BE49-F238E27FC236}">
                <a16:creationId xmlns:a16="http://schemas.microsoft.com/office/drawing/2014/main" id="{169FF832-E2AF-4F0D-83FD-1348D867E238}"/>
              </a:ext>
            </a:extLst>
          </p:cNvPr>
          <p:cNvCxnSpPr>
            <a:cxnSpLocks/>
          </p:cNvCxnSpPr>
          <p:nvPr/>
        </p:nvCxnSpPr>
        <p:spPr bwMode="auto">
          <a:xfrm flipH="1" flipV="1">
            <a:off x="4948519" y="4867836"/>
            <a:ext cx="1012899" cy="596306"/>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45" name="Straight Arrow Connector 44">
            <a:extLst>
              <a:ext uri="{FF2B5EF4-FFF2-40B4-BE49-F238E27FC236}">
                <a16:creationId xmlns:a16="http://schemas.microsoft.com/office/drawing/2014/main" id="{2036D250-47DA-4A7B-8CBA-781FA10956BD}"/>
              </a:ext>
            </a:extLst>
          </p:cNvPr>
          <p:cNvCxnSpPr>
            <a:cxnSpLocks/>
          </p:cNvCxnSpPr>
          <p:nvPr/>
        </p:nvCxnSpPr>
        <p:spPr bwMode="auto">
          <a:xfrm flipH="1" flipV="1">
            <a:off x="1116108" y="4253320"/>
            <a:ext cx="341457" cy="156705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47" name="Straight Arrow Connector 46">
            <a:extLst>
              <a:ext uri="{FF2B5EF4-FFF2-40B4-BE49-F238E27FC236}">
                <a16:creationId xmlns:a16="http://schemas.microsoft.com/office/drawing/2014/main" id="{68BE633B-1A74-4F74-89FB-A282520D5D17}"/>
              </a:ext>
            </a:extLst>
          </p:cNvPr>
          <p:cNvCxnSpPr>
            <a:cxnSpLocks/>
          </p:cNvCxnSpPr>
          <p:nvPr/>
        </p:nvCxnSpPr>
        <p:spPr bwMode="auto">
          <a:xfrm flipH="1" flipV="1">
            <a:off x="1157760" y="4652090"/>
            <a:ext cx="299805" cy="116828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49" name="Straight Arrow Connector 48">
            <a:extLst>
              <a:ext uri="{FF2B5EF4-FFF2-40B4-BE49-F238E27FC236}">
                <a16:creationId xmlns:a16="http://schemas.microsoft.com/office/drawing/2014/main" id="{93EA605A-C91B-4F44-830D-75FF724F0129}"/>
              </a:ext>
            </a:extLst>
          </p:cNvPr>
          <p:cNvCxnSpPr>
            <a:cxnSpLocks/>
          </p:cNvCxnSpPr>
          <p:nvPr/>
        </p:nvCxnSpPr>
        <p:spPr bwMode="auto">
          <a:xfrm flipH="1" flipV="1">
            <a:off x="1190066" y="5075242"/>
            <a:ext cx="267499" cy="745130"/>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56" name="Straight Arrow Connector 55">
            <a:extLst>
              <a:ext uri="{FF2B5EF4-FFF2-40B4-BE49-F238E27FC236}">
                <a16:creationId xmlns:a16="http://schemas.microsoft.com/office/drawing/2014/main" id="{A2DA2F04-D7DA-424C-9464-CE949B394BA7}"/>
              </a:ext>
            </a:extLst>
          </p:cNvPr>
          <p:cNvCxnSpPr/>
          <p:nvPr/>
        </p:nvCxnSpPr>
        <p:spPr bwMode="auto">
          <a:xfrm flipH="1" flipV="1">
            <a:off x="2716306" y="4253319"/>
            <a:ext cx="524435" cy="1535518"/>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58" name="Straight Arrow Connector 57">
            <a:extLst>
              <a:ext uri="{FF2B5EF4-FFF2-40B4-BE49-F238E27FC236}">
                <a16:creationId xmlns:a16="http://schemas.microsoft.com/office/drawing/2014/main" id="{4CAC6A37-BE52-4A5C-A7B4-A9D705DBDF5E}"/>
              </a:ext>
            </a:extLst>
          </p:cNvPr>
          <p:cNvCxnSpPr/>
          <p:nvPr/>
        </p:nvCxnSpPr>
        <p:spPr bwMode="auto">
          <a:xfrm flipH="1" flipV="1">
            <a:off x="2990530" y="4652089"/>
            <a:ext cx="250211" cy="1136748"/>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60" name="Straight Arrow Connector 59">
            <a:extLst>
              <a:ext uri="{FF2B5EF4-FFF2-40B4-BE49-F238E27FC236}">
                <a16:creationId xmlns:a16="http://schemas.microsoft.com/office/drawing/2014/main" id="{06806359-56F8-4669-B701-5B1B8E3A647C}"/>
              </a:ext>
            </a:extLst>
          </p:cNvPr>
          <p:cNvCxnSpPr/>
          <p:nvPr/>
        </p:nvCxnSpPr>
        <p:spPr bwMode="auto">
          <a:xfrm flipH="1" flipV="1">
            <a:off x="3167516" y="5141116"/>
            <a:ext cx="73225" cy="658618"/>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62" name="Straight Arrow Connector 61">
            <a:extLst>
              <a:ext uri="{FF2B5EF4-FFF2-40B4-BE49-F238E27FC236}">
                <a16:creationId xmlns:a16="http://schemas.microsoft.com/office/drawing/2014/main" id="{3BE60021-BF5A-4ABD-BF95-0B234DF6D3F5}"/>
              </a:ext>
            </a:extLst>
          </p:cNvPr>
          <p:cNvCxnSpPr/>
          <p:nvPr/>
        </p:nvCxnSpPr>
        <p:spPr bwMode="auto">
          <a:xfrm flipV="1">
            <a:off x="4773706" y="4652089"/>
            <a:ext cx="0" cy="1127149"/>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64" name="Straight Arrow Connector 63">
            <a:extLst>
              <a:ext uri="{FF2B5EF4-FFF2-40B4-BE49-F238E27FC236}">
                <a16:creationId xmlns:a16="http://schemas.microsoft.com/office/drawing/2014/main" id="{5C1C0858-1566-4EB4-B956-A5C2B134CB1A}"/>
              </a:ext>
            </a:extLst>
          </p:cNvPr>
          <p:cNvCxnSpPr>
            <a:cxnSpLocks/>
          </p:cNvCxnSpPr>
          <p:nvPr/>
        </p:nvCxnSpPr>
        <p:spPr bwMode="auto">
          <a:xfrm flipH="1" flipV="1">
            <a:off x="5690460" y="4253320"/>
            <a:ext cx="1104675" cy="156705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66" name="Straight Arrow Connector 65">
            <a:extLst>
              <a:ext uri="{FF2B5EF4-FFF2-40B4-BE49-F238E27FC236}">
                <a16:creationId xmlns:a16="http://schemas.microsoft.com/office/drawing/2014/main" id="{986D3FF4-C510-4761-BD54-7D48D3BC744F}"/>
              </a:ext>
            </a:extLst>
          </p:cNvPr>
          <p:cNvCxnSpPr>
            <a:cxnSpLocks/>
          </p:cNvCxnSpPr>
          <p:nvPr/>
        </p:nvCxnSpPr>
        <p:spPr bwMode="auto">
          <a:xfrm flipH="1" flipV="1">
            <a:off x="6414247" y="5141116"/>
            <a:ext cx="380888" cy="679256"/>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68" name="Straight Arrow Connector 67">
            <a:extLst>
              <a:ext uri="{FF2B5EF4-FFF2-40B4-BE49-F238E27FC236}">
                <a16:creationId xmlns:a16="http://schemas.microsoft.com/office/drawing/2014/main" id="{867369C1-63BF-49C3-9798-DBC6C0F2147B}"/>
              </a:ext>
            </a:extLst>
          </p:cNvPr>
          <p:cNvCxnSpPr>
            <a:cxnSpLocks/>
          </p:cNvCxnSpPr>
          <p:nvPr/>
        </p:nvCxnSpPr>
        <p:spPr bwMode="auto">
          <a:xfrm flipH="1" flipV="1">
            <a:off x="6770595" y="4253320"/>
            <a:ext cx="1976717" cy="156705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70" name="Straight Arrow Connector 69">
            <a:extLst>
              <a:ext uri="{FF2B5EF4-FFF2-40B4-BE49-F238E27FC236}">
                <a16:creationId xmlns:a16="http://schemas.microsoft.com/office/drawing/2014/main" id="{ADC101CB-A199-4EAC-B14E-D315BA14B0A4}"/>
              </a:ext>
            </a:extLst>
          </p:cNvPr>
          <p:cNvCxnSpPr>
            <a:cxnSpLocks/>
          </p:cNvCxnSpPr>
          <p:nvPr/>
        </p:nvCxnSpPr>
        <p:spPr bwMode="auto">
          <a:xfrm flipH="1" flipV="1">
            <a:off x="7427147" y="4652090"/>
            <a:ext cx="1320165" cy="116828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72" name="Straight Arrow Connector 71">
            <a:extLst>
              <a:ext uri="{FF2B5EF4-FFF2-40B4-BE49-F238E27FC236}">
                <a16:creationId xmlns:a16="http://schemas.microsoft.com/office/drawing/2014/main" id="{669A3156-88DE-42E3-9ECE-B6351FF307E2}"/>
              </a:ext>
            </a:extLst>
          </p:cNvPr>
          <p:cNvCxnSpPr>
            <a:cxnSpLocks/>
          </p:cNvCxnSpPr>
          <p:nvPr/>
        </p:nvCxnSpPr>
        <p:spPr bwMode="auto">
          <a:xfrm flipH="1" flipV="1">
            <a:off x="7335371" y="5141116"/>
            <a:ext cx="1411941" cy="679256"/>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spTree>
    <p:extLst>
      <p:ext uri="{BB962C8B-B14F-4D97-AF65-F5344CB8AC3E}">
        <p14:creationId xmlns:p14="http://schemas.microsoft.com/office/powerpoint/2010/main" val="276198666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p:txBody>
          <a:bodyPr/>
          <a:lstStyle/>
          <a:p>
            <a:r>
              <a:rPr lang="en-US" dirty="0"/>
              <a:t>Honoring reader lists</a:t>
            </a:r>
          </a:p>
          <a:p>
            <a:pPr lvl="1"/>
            <a:r>
              <a:rPr lang="en-US" dirty="0"/>
              <a:t>Reader list processing slows down view processing but no effect on NSF document scanning</a:t>
            </a:r>
          </a:p>
          <a:p>
            <a:pPr lvl="1"/>
            <a:r>
              <a:rPr lang="en-US" dirty="0"/>
              <a:t>View and folder document extraction (IN clause with view names) can be VERY expensive when processing Reader lists</a:t>
            </a:r>
          </a:p>
          <a:p>
            <a:pPr lvl="2"/>
            <a:r>
              <a:rPr lang="en-US" dirty="0"/>
              <a:t>If multiple views/folders are specified with IN ALL (ANDing the sets), reader list processing only necessary on the smallest view or folder (counts are kept in the design catalog)</a:t>
            </a:r>
          </a:p>
          <a:p>
            <a:pPr lvl="2"/>
            <a:r>
              <a:rPr lang="en-US" dirty="0"/>
              <a:t>For </a:t>
            </a:r>
            <a:r>
              <a:rPr lang="en-US" dirty="0" err="1"/>
              <a:t>ORing</a:t>
            </a:r>
            <a:r>
              <a:rPr lang="en-US" dirty="0"/>
              <a:t>, when a view has lots of documents, it will exceed the view entry maximum and fail the query</a:t>
            </a:r>
          </a:p>
          <a:p>
            <a:r>
              <a:rPr lang="en-US" dirty="0"/>
              <a:t>Design ACLs </a:t>
            </a:r>
          </a:p>
          <a:p>
            <a:pPr lvl="1"/>
            <a:r>
              <a:rPr lang="en-US" dirty="0"/>
              <a:t>To avoid breaching security of ACL-protected views, design catalog CANNOT be exposed </a:t>
            </a:r>
          </a:p>
          <a:p>
            <a:pPr lvl="2"/>
            <a:r>
              <a:rPr lang="en-US" dirty="0"/>
              <a:t>Server ID only has read/write privileges</a:t>
            </a:r>
          </a:p>
          <a:p>
            <a:pPr lvl="1"/>
            <a:r>
              <a:rPr lang="en-US" dirty="0"/>
              <a:t>Disclaimer – we may need to exclude ACL-protected views from the catalog entirely</a:t>
            </a:r>
          </a:p>
        </p:txBody>
      </p:sp>
    </p:spTree>
    <p:extLst>
      <p:ext uri="{BB962C8B-B14F-4D97-AF65-F5344CB8AC3E}">
        <p14:creationId xmlns:p14="http://schemas.microsoft.com/office/powerpoint/2010/main" val="311721589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128C1E-332F-4936-9313-295734578B24}"/>
              </a:ext>
            </a:extLst>
          </p:cNvPr>
          <p:cNvSpPr>
            <a:spLocks noGrp="1"/>
          </p:cNvSpPr>
          <p:nvPr>
            <p:ph idx="1"/>
          </p:nvPr>
        </p:nvSpPr>
        <p:spPr/>
        <p:txBody>
          <a:bodyPr/>
          <a:lstStyle/>
          <a:p>
            <a:r>
              <a:rPr lang="en-US" dirty="0"/>
              <a:t> </a:t>
            </a:r>
            <a:r>
              <a:rPr lang="en-US" dirty="0" err="1"/>
              <a:t>DomQuery</a:t>
            </a:r>
            <a:r>
              <a:rPr lang="en-US" dirty="0"/>
              <a:t> &lt;options&gt;</a:t>
            </a:r>
          </a:p>
          <a:p>
            <a:pPr marL="0" indent="0">
              <a:spcBef>
                <a:spcPts val="300"/>
              </a:spcBef>
              <a:buNone/>
            </a:pPr>
            <a:r>
              <a:rPr lang="en-US" sz="1600" dirty="0"/>
              <a:t>        -f [</a:t>
            </a:r>
            <a:r>
              <a:rPr lang="en-US" sz="1600" dirty="0" err="1"/>
              <a:t>DBName</a:t>
            </a:r>
            <a:r>
              <a:rPr lang="en-US" sz="1600" dirty="0"/>
              <a:t>] data directory relative path, REQUIRED</a:t>
            </a:r>
          </a:p>
          <a:p>
            <a:pPr marL="0" indent="0">
              <a:spcBef>
                <a:spcPts val="300"/>
              </a:spcBef>
              <a:buNone/>
            </a:pPr>
            <a:r>
              <a:rPr lang="en-US" sz="1600" dirty="0"/>
              <a:t>        -q [double quoted string query] query string - either this or -z file required</a:t>
            </a:r>
          </a:p>
          <a:p>
            <a:pPr marL="0" indent="0">
              <a:spcBef>
                <a:spcPts val="300"/>
              </a:spcBef>
              <a:buNone/>
            </a:pPr>
            <a:r>
              <a:rPr lang="en-US" sz="1600" dirty="0"/>
              <a:t>        -z [</a:t>
            </a:r>
            <a:r>
              <a:rPr lang="en-US" sz="1600" dirty="0" err="1"/>
              <a:t>QueryFile</a:t>
            </a:r>
            <a:r>
              <a:rPr lang="en-US" sz="1600" dirty="0"/>
              <a:t> path] full path to a file containing query syntax queries</a:t>
            </a:r>
          </a:p>
          <a:p>
            <a:pPr marL="0" indent="0">
              <a:spcBef>
                <a:spcPts val="300"/>
              </a:spcBef>
              <a:buNone/>
            </a:pPr>
            <a:r>
              <a:rPr lang="en-US" sz="1600" dirty="0"/>
              <a:t>                delimited by #* at preceding line begin</a:t>
            </a:r>
          </a:p>
          <a:p>
            <a:pPr marL="0" indent="0">
              <a:spcBef>
                <a:spcPts val="300"/>
              </a:spcBef>
              <a:buNone/>
            </a:pPr>
            <a:r>
              <a:rPr lang="en-US" sz="1600" dirty="0"/>
              <a:t>        -e Explain the nodes</a:t>
            </a:r>
          </a:p>
          <a:p>
            <a:pPr marL="0" indent="0">
              <a:spcBef>
                <a:spcPts val="300"/>
              </a:spcBef>
              <a:buNone/>
            </a:pPr>
            <a:r>
              <a:rPr lang="en-US" sz="1600" dirty="0"/>
              <a:t>        -p Parse only (for testing)</a:t>
            </a:r>
          </a:p>
          <a:p>
            <a:pPr marL="0" indent="0">
              <a:spcBef>
                <a:spcPts val="300"/>
              </a:spcBef>
              <a:buNone/>
            </a:pPr>
            <a:r>
              <a:rPr lang="en-US" sz="1600" dirty="0"/>
              <a:t>        -v [</a:t>
            </a:r>
            <a:r>
              <a:rPr lang="en-US" sz="1600" dirty="0" err="1"/>
              <a:t>MaxEntries</a:t>
            </a:r>
            <a:r>
              <a:rPr lang="en-US" sz="1600" dirty="0"/>
              <a:t>] Maximum view entries to be scanned</a:t>
            </a:r>
          </a:p>
          <a:p>
            <a:pPr marL="0" indent="0">
              <a:spcBef>
                <a:spcPts val="300"/>
              </a:spcBef>
              <a:buNone/>
            </a:pPr>
            <a:r>
              <a:rPr lang="en-US" sz="1600" dirty="0"/>
              <a:t>        -c [</a:t>
            </a:r>
            <a:r>
              <a:rPr lang="en-US" sz="1600" dirty="0" err="1"/>
              <a:t>MaxDocsScanned</a:t>
            </a:r>
            <a:r>
              <a:rPr lang="en-US" sz="1600" dirty="0"/>
              <a:t>] Maximum number of documents to be scanned</a:t>
            </a:r>
          </a:p>
          <a:p>
            <a:pPr marL="0" indent="0">
              <a:spcBef>
                <a:spcPts val="300"/>
              </a:spcBef>
              <a:buNone/>
            </a:pPr>
            <a:r>
              <a:rPr lang="en-US" sz="1600" dirty="0"/>
              <a:t>        -m [</a:t>
            </a:r>
            <a:r>
              <a:rPr lang="en-US" sz="1600" dirty="0" err="1"/>
              <a:t>Msecs</a:t>
            </a:r>
            <a:r>
              <a:rPr lang="en-US" sz="1600" dirty="0"/>
              <a:t>] Maximum milliseconds to execute</a:t>
            </a:r>
          </a:p>
          <a:p>
            <a:pPr marL="0" indent="0">
              <a:spcBef>
                <a:spcPts val="300"/>
              </a:spcBef>
              <a:buNone/>
            </a:pPr>
            <a:r>
              <a:rPr lang="en-US" sz="1600" dirty="0"/>
              <a:t>        -x Exit on error (-z file case)</a:t>
            </a:r>
          </a:p>
          <a:p>
            <a:pPr marL="0" indent="0">
              <a:spcBef>
                <a:spcPts val="300"/>
              </a:spcBef>
              <a:buNone/>
            </a:pPr>
            <a:r>
              <a:rPr lang="en-US" sz="1600" dirty="0"/>
              <a:t>        -j No view processing performed (only NSF document scan and FT)</a:t>
            </a:r>
          </a:p>
          <a:p>
            <a:pPr marL="0" indent="0">
              <a:spcBef>
                <a:spcPts val="300"/>
              </a:spcBef>
              <a:buNone/>
            </a:pPr>
            <a:r>
              <a:rPr lang="en-US" sz="1600" dirty="0"/>
              <a:t>        -o [Output Report File path] full path to a file to which output will be written</a:t>
            </a:r>
          </a:p>
          <a:p>
            <a:pPr marL="0" indent="0">
              <a:spcBef>
                <a:spcPts val="300"/>
              </a:spcBef>
              <a:buNone/>
            </a:pPr>
            <a:endParaRPr lang="en-US" sz="1600" dirty="0"/>
          </a:p>
          <a:p>
            <a:pPr>
              <a:spcBef>
                <a:spcPts val="300"/>
              </a:spcBef>
            </a:pPr>
            <a:r>
              <a:rPr lang="en-US" dirty="0"/>
              <a:t>Finds documents and counts them – to get queries operational and optimized</a:t>
            </a:r>
          </a:p>
          <a:p>
            <a:pPr lvl="1">
              <a:spcBef>
                <a:spcPts val="300"/>
              </a:spcBef>
            </a:pPr>
            <a:r>
              <a:rPr lang="en-US" dirty="0"/>
              <a:t>No updating or document reading (yet) – use node.js for that from command line</a:t>
            </a:r>
          </a:p>
          <a:p>
            <a:pPr lvl="1">
              <a:spcBef>
                <a:spcPts val="300"/>
              </a:spcBef>
            </a:pPr>
            <a:r>
              <a:rPr lang="en-US" dirty="0"/>
              <a:t>Explain mode (-e) recommended</a:t>
            </a:r>
          </a:p>
          <a:p>
            <a:pPr marL="0" indent="0">
              <a:spcBef>
                <a:spcPts val="300"/>
              </a:spcBef>
              <a:buNone/>
            </a:pPr>
            <a:endParaRPr lang="en-IN" sz="1600" dirty="0"/>
          </a:p>
        </p:txBody>
      </p:sp>
      <p:sp>
        <p:nvSpPr>
          <p:cNvPr id="3" name="Title 2">
            <a:extLst>
              <a:ext uri="{FF2B5EF4-FFF2-40B4-BE49-F238E27FC236}">
                <a16:creationId xmlns:a16="http://schemas.microsoft.com/office/drawing/2014/main" id="{FB1AF45F-F323-4F77-B01B-485D23AB39A9}"/>
              </a:ext>
            </a:extLst>
          </p:cNvPr>
          <p:cNvSpPr>
            <a:spLocks noGrp="1"/>
          </p:cNvSpPr>
          <p:nvPr>
            <p:ph type="title"/>
          </p:nvPr>
        </p:nvSpPr>
        <p:spPr/>
        <p:txBody>
          <a:bodyPr/>
          <a:lstStyle/>
          <a:p>
            <a:r>
              <a:rPr lang="en-US" dirty="0"/>
              <a:t>The </a:t>
            </a:r>
            <a:r>
              <a:rPr lang="en-US" dirty="0" err="1"/>
              <a:t>Domquery</a:t>
            </a:r>
            <a:r>
              <a:rPr lang="en-US" dirty="0"/>
              <a:t> command line tool</a:t>
            </a:r>
            <a:endParaRPr lang="en-IN" dirty="0"/>
          </a:p>
        </p:txBody>
      </p:sp>
    </p:spTree>
    <p:extLst>
      <p:ext uri="{BB962C8B-B14F-4D97-AF65-F5344CB8AC3E}">
        <p14:creationId xmlns:p14="http://schemas.microsoft.com/office/powerpoint/2010/main" val="130192177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02DF29-7D03-4BBF-9463-5C2DA4737192}"/>
              </a:ext>
            </a:extLst>
          </p:cNvPr>
          <p:cNvSpPr>
            <a:spLocks noGrp="1"/>
          </p:cNvSpPr>
          <p:nvPr>
            <p:ph idx="1"/>
          </p:nvPr>
        </p:nvSpPr>
        <p:spPr/>
        <p:txBody>
          <a:bodyPr/>
          <a:lstStyle/>
          <a:p>
            <a:r>
              <a:rPr lang="en-US" dirty="0"/>
              <a:t>DEMO 4</a:t>
            </a:r>
            <a:endParaRPr lang="en-IN" dirty="0"/>
          </a:p>
        </p:txBody>
      </p:sp>
      <p:sp>
        <p:nvSpPr>
          <p:cNvPr id="3" name="Title 2">
            <a:extLst>
              <a:ext uri="{FF2B5EF4-FFF2-40B4-BE49-F238E27FC236}">
                <a16:creationId xmlns:a16="http://schemas.microsoft.com/office/drawing/2014/main" id="{838E0C12-16E6-46D9-ACA9-07BFF6285618}"/>
              </a:ext>
            </a:extLst>
          </p:cNvPr>
          <p:cNvSpPr>
            <a:spLocks noGrp="1"/>
          </p:cNvSpPr>
          <p:nvPr>
            <p:ph type="title"/>
          </p:nvPr>
        </p:nvSpPr>
        <p:spPr/>
        <p:txBody>
          <a:bodyPr/>
          <a:lstStyle/>
          <a:p>
            <a:r>
              <a:rPr lang="en-US" dirty="0"/>
              <a:t>DOMQUERY </a:t>
            </a:r>
            <a:r>
              <a:rPr lang="en-US"/>
              <a:t>demoNSTRATION</a:t>
            </a:r>
            <a:endParaRPr lang="en-IN" dirty="0"/>
          </a:p>
        </p:txBody>
      </p:sp>
    </p:spTree>
    <p:extLst>
      <p:ext uri="{BB962C8B-B14F-4D97-AF65-F5344CB8AC3E}">
        <p14:creationId xmlns:p14="http://schemas.microsoft.com/office/powerpoint/2010/main" val="357735502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5898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302" y="203721"/>
            <a:ext cx="11315230" cy="483282"/>
          </a:xfrm>
        </p:spPr>
        <p:txBody>
          <a:bodyPr/>
          <a:lstStyle/>
          <a:p>
            <a:r>
              <a:rPr lang="en-US" dirty="0"/>
              <a:t>Domino V10 Investment in CORE Domino Application Model </a:t>
            </a:r>
          </a:p>
        </p:txBody>
      </p:sp>
      <p:sp>
        <p:nvSpPr>
          <p:cNvPr id="6" name="Rectangle 5">
            <a:extLst>
              <a:ext uri="{FF2B5EF4-FFF2-40B4-BE49-F238E27FC236}">
                <a16:creationId xmlns:a16="http://schemas.microsoft.com/office/drawing/2014/main" id="{3F77F2AC-2CCE-AB4F-86F3-CAF2041D8A02}"/>
              </a:ext>
            </a:extLst>
          </p:cNvPr>
          <p:cNvSpPr/>
          <p:nvPr/>
        </p:nvSpPr>
        <p:spPr bwMode="auto">
          <a:xfrm>
            <a:off x="467302" y="1438507"/>
            <a:ext cx="2510893" cy="2420570"/>
          </a:xfrm>
          <a:prstGeom prst="rect">
            <a:avLst/>
          </a:prstGeom>
          <a:solidFill>
            <a:srgbClr val="F7A838"/>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NSF</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t>Documents, Views, Folders….</a:t>
            </a:r>
            <a:endParaRPr lang="en-US" sz="1400">
              <a:cs typeface="Arial"/>
            </a:endParaRPr>
          </a:p>
          <a:p>
            <a:pPr marL="0" marR="0" indent="0" algn="l" defTabSz="914400" rtl="0" eaLnBrk="1" fontAlgn="base" latinLnBrk="0" hangingPunct="1">
              <a:lnSpc>
                <a:spcPct val="100000"/>
              </a:lnSpc>
              <a:spcBef>
                <a:spcPct val="0"/>
              </a:spcBef>
              <a:spcAft>
                <a:spcPct val="0"/>
              </a:spcAft>
              <a:buClrTx/>
              <a:buSzTx/>
              <a:buFontTx/>
              <a:buNone/>
              <a:tabLst/>
            </a:pPr>
            <a:r>
              <a:rPr lang="en-US" sz="1400" dirty="0"/>
              <a:t>Encryption, ACLS, ECLs…</a:t>
            </a:r>
            <a:endParaRPr lang="en-US" sz="1400">
              <a:cs typeface="Arial"/>
            </a:endParaRPr>
          </a:p>
          <a:p>
            <a:pPr marL="0" marR="0" indent="0" algn="l" defTabSz="914400" rtl="0" eaLnBrk="1" fontAlgn="base" latinLnBrk="0" hangingPunct="1">
              <a:lnSpc>
                <a:spcPct val="100000"/>
              </a:lnSpc>
              <a:spcBef>
                <a:spcPct val="0"/>
              </a:spcBef>
              <a:spcAft>
                <a:spcPct val="0"/>
              </a:spcAft>
              <a:buClrTx/>
              <a:buSzTx/>
              <a:buFontTx/>
              <a:buNone/>
              <a:tabLst/>
            </a:pPr>
            <a:r>
              <a:rPr lang="en-US" sz="1400" dirty="0"/>
              <a:t>Replication, Offline</a:t>
            </a:r>
            <a:endParaRPr lang="en-US" sz="1400">
              <a:cs typeface="Arial"/>
            </a:endParaRPr>
          </a:p>
          <a:p>
            <a:pPr marL="0" marR="0" indent="0" algn="l" defTabSz="914400" rtl="0" eaLnBrk="1" fontAlgn="base" latinLnBrk="0" hangingPunct="1">
              <a:lnSpc>
                <a:spcPct val="100000"/>
              </a:lnSpc>
              <a:spcBef>
                <a:spcPct val="0"/>
              </a:spcBef>
              <a:spcAft>
                <a:spcPct val="0"/>
              </a:spcAft>
              <a:buClrTx/>
              <a:buSzTx/>
              <a:buFontTx/>
              <a:buNone/>
              <a:tabLst/>
            </a:pPr>
            <a:r>
              <a:rPr lang="en-US" sz="1400" dirty="0"/>
              <a:t>Full Text Index,</a:t>
            </a:r>
            <a:endParaRPr lang="en-US" sz="1400">
              <a:cs typeface="Arial"/>
            </a:endParaRPr>
          </a:p>
          <a:p>
            <a:pPr marL="0" marR="0" indent="0" algn="l" defTabSz="914400" rtl="0" eaLnBrk="1" fontAlgn="base" latinLnBrk="0" hangingPunct="1">
              <a:lnSpc>
                <a:spcPct val="100000"/>
              </a:lnSpc>
              <a:spcBef>
                <a:spcPct val="0"/>
              </a:spcBef>
              <a:spcAft>
                <a:spcPct val="0"/>
              </a:spcAft>
              <a:buClrTx/>
              <a:buSzTx/>
              <a:buFontTx/>
              <a:buNone/>
              <a:tabLst/>
            </a:pPr>
            <a:r>
              <a:rPr lang="en-US" sz="1400" dirty="0"/>
              <a:t>Formula Language</a:t>
            </a:r>
          </a:p>
          <a:p>
            <a:pPr marL="0" marR="0" indent="0" algn="l" defTabSz="914400" rtl="0" eaLnBrk="1" fontAlgn="base" latinLnBrk="0" hangingPunct="1">
              <a:lnSpc>
                <a:spcPct val="100000"/>
              </a:lnSpc>
              <a:spcBef>
                <a:spcPct val="0"/>
              </a:spcBef>
              <a:spcAft>
                <a:spcPct val="0"/>
              </a:spcAft>
              <a:buClrTx/>
              <a:buSzTx/>
              <a:buFontTx/>
              <a:buNone/>
              <a:tabLst/>
            </a:pPr>
            <a:endParaRPr lang="en-US" sz="1400"/>
          </a:p>
          <a:p>
            <a:endParaRPr lang="en-US" sz="1400">
              <a:cs typeface="Arial"/>
            </a:endParaRPr>
          </a:p>
        </p:txBody>
      </p:sp>
      <p:sp>
        <p:nvSpPr>
          <p:cNvPr id="7" name="Rectangle 6">
            <a:extLst>
              <a:ext uri="{FF2B5EF4-FFF2-40B4-BE49-F238E27FC236}">
                <a16:creationId xmlns:a16="http://schemas.microsoft.com/office/drawing/2014/main" id="{78306D99-670B-1247-B830-B5A3432DC511}"/>
              </a:ext>
            </a:extLst>
          </p:cNvPr>
          <p:cNvSpPr/>
          <p:nvPr/>
        </p:nvSpPr>
        <p:spPr bwMode="auto">
          <a:xfrm>
            <a:off x="3107475" y="1438506"/>
            <a:ext cx="1562610" cy="2420571"/>
          </a:xfrm>
          <a:prstGeom prst="rect">
            <a:avLst/>
          </a:prstGeom>
          <a:solidFill>
            <a:srgbClr val="F7A838"/>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LotusScript</a:t>
            </a:r>
            <a:endParaRPr lang="en-US" sz="2000" dirty="0"/>
          </a:p>
        </p:txBody>
      </p:sp>
      <p:sp>
        <p:nvSpPr>
          <p:cNvPr id="8" name="Rectangle 7">
            <a:extLst>
              <a:ext uri="{FF2B5EF4-FFF2-40B4-BE49-F238E27FC236}">
                <a16:creationId xmlns:a16="http://schemas.microsoft.com/office/drawing/2014/main" id="{696F4FD8-B547-A647-BD0D-9FE578BB5B45}"/>
              </a:ext>
            </a:extLst>
          </p:cNvPr>
          <p:cNvSpPr/>
          <p:nvPr/>
        </p:nvSpPr>
        <p:spPr bwMode="auto">
          <a:xfrm>
            <a:off x="5010808" y="1438507"/>
            <a:ext cx="484437" cy="2420570"/>
          </a:xfrm>
          <a:prstGeom prst="rect">
            <a:avLst/>
          </a:prstGeom>
          <a:solidFill>
            <a:srgbClr val="F7A838"/>
          </a:solidFill>
          <a:ln w="3175" cap="flat" cmpd="sng" algn="ctr">
            <a:solidFill>
              <a:schemeClr val="tx1"/>
            </a:solidFill>
            <a:prstDash val="solid"/>
            <a:miter lim="800000"/>
            <a:headEnd type="none" w="sm" len="sm"/>
            <a:tailEnd type="triangle" w="med" len="med"/>
          </a:ln>
          <a:effectLst/>
        </p:spPr>
        <p:txBody>
          <a:bodyPr vert="vert"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Java</a:t>
            </a:r>
            <a:endParaRPr lang="en-US" sz="2000" dirty="0"/>
          </a:p>
        </p:txBody>
      </p:sp>
      <p:sp>
        <p:nvSpPr>
          <p:cNvPr id="9" name="Rectangle 8">
            <a:extLst>
              <a:ext uri="{FF2B5EF4-FFF2-40B4-BE49-F238E27FC236}">
                <a16:creationId xmlns:a16="http://schemas.microsoft.com/office/drawing/2014/main" id="{0F7E935C-EFAB-664B-8829-F57B64C48936}"/>
              </a:ext>
            </a:extLst>
          </p:cNvPr>
          <p:cNvSpPr/>
          <p:nvPr/>
        </p:nvSpPr>
        <p:spPr bwMode="auto">
          <a:xfrm>
            <a:off x="5627520" y="1438507"/>
            <a:ext cx="497397" cy="2420570"/>
          </a:xfrm>
          <a:prstGeom prst="rect">
            <a:avLst/>
          </a:prstGeom>
          <a:solidFill>
            <a:srgbClr val="F7A838"/>
          </a:solidFill>
          <a:ln w="3175" cap="flat" cmpd="sng" algn="ctr">
            <a:solidFill>
              <a:schemeClr val="tx1"/>
            </a:solidFill>
            <a:prstDash val="solid"/>
            <a:miter lim="800000"/>
            <a:headEnd type="none" w="sm" len="sm"/>
            <a:tailEnd type="triangle" w="med" len="med"/>
          </a:ln>
          <a:effectLst/>
        </p:spPr>
        <p:txBody>
          <a:bodyPr vert="vert"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XPages</a:t>
            </a:r>
            <a:endParaRPr lang="en-US" sz="2000" dirty="0"/>
          </a:p>
        </p:txBody>
      </p:sp>
      <p:sp>
        <p:nvSpPr>
          <p:cNvPr id="11" name="Rectangle 10">
            <a:extLst>
              <a:ext uri="{FF2B5EF4-FFF2-40B4-BE49-F238E27FC236}">
                <a16:creationId xmlns:a16="http://schemas.microsoft.com/office/drawing/2014/main" id="{5A7505AA-ECC7-ED4D-B8F0-945D022E3690}"/>
              </a:ext>
            </a:extLst>
          </p:cNvPr>
          <p:cNvSpPr/>
          <p:nvPr/>
        </p:nvSpPr>
        <p:spPr bwMode="auto">
          <a:xfrm>
            <a:off x="3200123" y="3175310"/>
            <a:ext cx="1274954" cy="507380"/>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r>
              <a:rPr lang="en-US" sz="1400" dirty="0" err="1"/>
              <a:t>HTTPRequest</a:t>
            </a:r>
            <a:endParaRPr lang="en-US" sz="1400" dirty="0"/>
          </a:p>
          <a:p>
            <a:r>
              <a:rPr lang="en-US" sz="1400" dirty="0" err="1"/>
              <a:t>JSONParse</a:t>
            </a:r>
            <a:endParaRPr lang="en-US" sz="1400" dirty="0"/>
          </a:p>
          <a:p>
            <a:endParaRPr lang="en-US" sz="1400" dirty="0"/>
          </a:p>
          <a:p>
            <a:endParaRPr lang="en-US" sz="1400" dirty="0"/>
          </a:p>
        </p:txBody>
      </p:sp>
      <p:sp>
        <p:nvSpPr>
          <p:cNvPr id="14" name="Rectangle 13">
            <a:extLst>
              <a:ext uri="{FF2B5EF4-FFF2-40B4-BE49-F238E27FC236}">
                <a16:creationId xmlns:a16="http://schemas.microsoft.com/office/drawing/2014/main" id="{1A61C1E6-69B7-034E-944E-BCEFBD6723D5}"/>
              </a:ext>
            </a:extLst>
          </p:cNvPr>
          <p:cNvSpPr/>
          <p:nvPr/>
        </p:nvSpPr>
        <p:spPr bwMode="auto">
          <a:xfrm>
            <a:off x="864885" y="3176780"/>
            <a:ext cx="1518436" cy="519004"/>
          </a:xfrm>
          <a:prstGeom prst="rect">
            <a:avLst/>
          </a:prstGeom>
          <a:solidFill>
            <a:srgbClr val="26CAD3"/>
          </a:solidFill>
          <a:ln w="3175" cap="flat" cmpd="sng" algn="ctr">
            <a:solidFill>
              <a:srgbClr val="850909"/>
            </a:solidFill>
            <a:prstDash val="solid"/>
            <a:miter lim="800000"/>
            <a:headEnd type="none" w="sm" len="sm"/>
            <a:tailEnd type="triangle" w="med" len="med"/>
          </a:ln>
          <a:effectLst/>
        </p:spPr>
        <p:txBody>
          <a:bodyPr vert="horz" wrap="square" lIns="91440" tIns="45720" rIns="91440" bIns="45720" numCol="1" rtlCol="0" anchor="t" anchorCtr="0" compatLnSpc="1">
            <a:prstTxWarp prst="textNoShape">
              <a:avLst/>
            </a:prstTxWarp>
          </a:bodyPr>
          <a:lstStyle/>
          <a:p>
            <a:r>
              <a:rPr lang="en-US" sz="1400" dirty="0"/>
              <a:t>Domino General Query Facility</a:t>
            </a:r>
          </a:p>
        </p:txBody>
      </p:sp>
      <p:sp>
        <p:nvSpPr>
          <p:cNvPr id="15" name="Rectangle 14">
            <a:extLst>
              <a:ext uri="{FF2B5EF4-FFF2-40B4-BE49-F238E27FC236}">
                <a16:creationId xmlns:a16="http://schemas.microsoft.com/office/drawing/2014/main" id="{215BBF6C-2E5C-9A4C-B2E8-190A820789A7}"/>
              </a:ext>
            </a:extLst>
          </p:cNvPr>
          <p:cNvSpPr/>
          <p:nvPr/>
        </p:nvSpPr>
        <p:spPr bwMode="auto">
          <a:xfrm>
            <a:off x="6401086" y="1468938"/>
            <a:ext cx="519124" cy="2415648"/>
          </a:xfrm>
          <a:prstGeom prst="rect">
            <a:avLst/>
          </a:prstGeom>
          <a:solidFill>
            <a:srgbClr val="F7A838"/>
          </a:solidFill>
          <a:ln w="3175" cap="flat" cmpd="sng" algn="ctr">
            <a:solidFill>
              <a:schemeClr val="tx1"/>
            </a:solidFill>
            <a:prstDash val="solid"/>
            <a:miter lim="800000"/>
            <a:headEnd type="none" w="sm" len="sm"/>
            <a:tailEnd type="triangle" w="med" len="med"/>
          </a:ln>
          <a:effectLst/>
        </p:spPr>
        <p:txBody>
          <a:bodyPr vert="vert"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DAS</a:t>
            </a:r>
            <a:endParaRPr lang="en-US" sz="2000" dirty="0"/>
          </a:p>
        </p:txBody>
      </p:sp>
      <p:sp>
        <p:nvSpPr>
          <p:cNvPr id="44" name="TextBox 43">
            <a:extLst>
              <a:ext uri="{FF2B5EF4-FFF2-40B4-BE49-F238E27FC236}">
                <a16:creationId xmlns:a16="http://schemas.microsoft.com/office/drawing/2014/main" id="{B84A7D8F-AC68-C64D-BA63-25DA5706CE0C}"/>
              </a:ext>
            </a:extLst>
          </p:cNvPr>
          <p:cNvSpPr txBox="1"/>
          <p:nvPr/>
        </p:nvSpPr>
        <p:spPr>
          <a:xfrm>
            <a:off x="7196379" y="1398126"/>
            <a:ext cx="4651380" cy="3046988"/>
          </a:xfrm>
          <a:prstGeom prst="rect">
            <a:avLst/>
          </a:prstGeom>
          <a:noFill/>
        </p:spPr>
        <p:txBody>
          <a:bodyPr wrap="square" rtlCol="0">
            <a:spAutoFit/>
          </a:bodyPr>
          <a:lstStyle/>
          <a:p>
            <a:r>
              <a:rPr lang="en-US" sz="2400" dirty="0"/>
              <a:t>Domino General Query Facility</a:t>
            </a:r>
          </a:p>
          <a:p>
            <a:pPr marL="342900" indent="-342900">
              <a:buFont typeface="Arial" panose="020B0604020202020204" pitchFamily="34" charset="0"/>
              <a:buChar char="•"/>
            </a:pPr>
            <a:r>
              <a:rPr lang="en-US" sz="2400" dirty="0"/>
              <a:t>10K lines of new code</a:t>
            </a:r>
          </a:p>
          <a:p>
            <a:pPr marL="342900" indent="-342900">
              <a:buFont typeface="Arial" panose="020B0604020202020204" pitchFamily="34" charset="0"/>
              <a:buChar char="•"/>
            </a:pPr>
            <a:endParaRPr lang="en-US" sz="2400" dirty="0"/>
          </a:p>
          <a:p>
            <a:r>
              <a:rPr lang="en-US" sz="2400" dirty="0" err="1"/>
              <a:t>LotusScript</a:t>
            </a:r>
            <a:r>
              <a:rPr lang="en-US" sz="2400" dirty="0"/>
              <a:t> Enhancements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err="1"/>
              <a:t>HTTPRequest</a:t>
            </a:r>
            <a:endParaRPr lang="en-US" sz="2400" dirty="0"/>
          </a:p>
          <a:p>
            <a:pPr marL="342900" indent="-342900">
              <a:buFont typeface="Arial" panose="020B0604020202020204" pitchFamily="34" charset="0"/>
              <a:buChar char="•"/>
            </a:pPr>
            <a:r>
              <a:rPr lang="en-US" sz="2400" dirty="0" err="1"/>
              <a:t>JSONParse</a:t>
            </a:r>
            <a:endParaRPr lang="en-US" sz="2400" dirty="0"/>
          </a:p>
          <a:p>
            <a:pPr marL="342900" indent="-342900">
              <a:buFont typeface="Arial" panose="020B0604020202020204" pitchFamily="34" charset="0"/>
              <a:buChar char="•"/>
            </a:pPr>
            <a:r>
              <a:rPr lang="en-US" sz="2400" dirty="0"/>
              <a:t>(Notes)Database Query</a:t>
            </a:r>
          </a:p>
        </p:txBody>
      </p:sp>
    </p:spTree>
    <p:extLst>
      <p:ext uri="{BB962C8B-B14F-4D97-AF65-F5344CB8AC3E}">
        <p14:creationId xmlns:p14="http://schemas.microsoft.com/office/powerpoint/2010/main" val="17315648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6A3550-A5AF-4C90-8D45-DF96DCC01930}"/>
              </a:ext>
            </a:extLst>
          </p:cNvPr>
          <p:cNvSpPr/>
          <p:nvPr/>
        </p:nvSpPr>
        <p:spPr>
          <a:xfrm>
            <a:off x="361796" y="1178167"/>
            <a:ext cx="11009589" cy="4501663"/>
          </a:xfrm>
          <a:prstGeom prst="rect">
            <a:avLst/>
          </a:prstGeom>
          <a:solidFill>
            <a:schemeClr val="bg1">
              <a:lumMod val="95000"/>
            </a:schemeClr>
          </a:solidFill>
        </p:spPr>
        <p:txBody>
          <a:bodyPr vert="horz" wrap="square" anchor="ctr" anchorCtr="0">
            <a:noAutofit/>
          </a:bodyPr>
          <a:lstStyle/>
          <a:p>
            <a:endParaRPr lang="en-US" sz="1600" dirty="0">
              <a:latin typeface="+mj-lt"/>
            </a:endParaRPr>
          </a:p>
        </p:txBody>
      </p:sp>
      <p:sp>
        <p:nvSpPr>
          <p:cNvPr id="2" name="Title 1">
            <a:extLst>
              <a:ext uri="{FF2B5EF4-FFF2-40B4-BE49-F238E27FC236}">
                <a16:creationId xmlns:a16="http://schemas.microsoft.com/office/drawing/2014/main" id="{FFDF247E-5F56-4B46-9443-BF67EE837E32}"/>
              </a:ext>
            </a:extLst>
          </p:cNvPr>
          <p:cNvSpPr>
            <a:spLocks noGrp="1"/>
          </p:cNvSpPr>
          <p:nvPr>
            <p:ph type="title"/>
          </p:nvPr>
        </p:nvSpPr>
        <p:spPr/>
        <p:txBody>
          <a:bodyPr/>
          <a:lstStyle/>
          <a:p>
            <a:r>
              <a:rPr lang="en-US" dirty="0"/>
              <a:t>FINDING and modifying Domino documents in a hurry</a:t>
            </a:r>
            <a:endParaRPr lang="en-IN" dirty="0"/>
          </a:p>
        </p:txBody>
      </p:sp>
      <p:sp>
        <p:nvSpPr>
          <p:cNvPr id="3" name="Content Placeholder 2">
            <a:extLst>
              <a:ext uri="{FF2B5EF4-FFF2-40B4-BE49-F238E27FC236}">
                <a16:creationId xmlns:a16="http://schemas.microsoft.com/office/drawing/2014/main" id="{8B270567-B107-424F-B738-8253443F07B6}"/>
              </a:ext>
            </a:extLst>
          </p:cNvPr>
          <p:cNvSpPr txBox="1">
            <a:spLocks/>
          </p:cNvSpPr>
          <p:nvPr/>
        </p:nvSpPr>
        <p:spPr bwMode="auto">
          <a:xfrm>
            <a:off x="467302" y="1107644"/>
            <a:ext cx="11059413" cy="485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6075" indent="-346075"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0" fontAlgn="base" hangingPunct="0">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0" fontAlgn="base" hangingPunct="0">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indent="0">
              <a:spcBef>
                <a:spcPts val="600"/>
              </a:spcBef>
              <a:buClr>
                <a:srgbClr val="26CAD3"/>
              </a:buClr>
              <a:buNone/>
            </a:pPr>
            <a:r>
              <a:rPr lang="en-US" sz="2800" b="1" kern="0" dirty="0"/>
              <a:t>Problem:</a:t>
            </a:r>
          </a:p>
          <a:p>
            <a:pPr>
              <a:spcBef>
                <a:spcPts val="600"/>
              </a:spcBef>
              <a:buClr>
                <a:srgbClr val="26CAD3"/>
              </a:buClr>
            </a:pPr>
            <a:endParaRPr lang="en-IN" sz="1800" b="1" kern="0" dirty="0"/>
          </a:p>
          <a:p>
            <a:pPr>
              <a:spcBef>
                <a:spcPts val="600"/>
              </a:spcBef>
              <a:buClr>
                <a:srgbClr val="26CAD3"/>
              </a:buClr>
            </a:pPr>
            <a:r>
              <a:rPr lang="en-IN" sz="2400" b="1" kern="0" dirty="0"/>
              <a:t>In a order-handling, workflow database containing 200K documents, you have 10 minutes to mark a specific set of documents for follow-up mail campaign.  The criteria are:</a:t>
            </a:r>
          </a:p>
          <a:p>
            <a:pPr>
              <a:spcBef>
                <a:spcPts val="600"/>
              </a:spcBef>
              <a:buClr>
                <a:srgbClr val="26CAD3"/>
              </a:buClr>
            </a:pPr>
            <a:endParaRPr lang="en-IN" sz="1000" kern="0" dirty="0"/>
          </a:p>
          <a:p>
            <a:pPr marL="0" indent="0">
              <a:spcBef>
                <a:spcPts val="600"/>
              </a:spcBef>
              <a:buClr>
                <a:srgbClr val="26CAD3"/>
              </a:buClr>
              <a:buNone/>
            </a:pPr>
            <a:r>
              <a:rPr lang="en-US" kern="0" dirty="0"/>
              <a:t>Orders that originated in Detroit, Albuquerque, or San Diego only</a:t>
            </a:r>
          </a:p>
          <a:p>
            <a:pPr marL="0" indent="0">
              <a:spcBef>
                <a:spcPts val="600"/>
              </a:spcBef>
              <a:buClr>
                <a:srgbClr val="26CAD3"/>
              </a:buClr>
              <a:buNone/>
            </a:pPr>
            <a:r>
              <a:rPr lang="en-US" kern="0" dirty="0"/>
              <a:t>Originated between 15 July 2014 and 14 July 2015</a:t>
            </a:r>
          </a:p>
          <a:p>
            <a:pPr marL="0" indent="0">
              <a:spcBef>
                <a:spcPts val="600"/>
              </a:spcBef>
              <a:buClr>
                <a:srgbClr val="26CAD3"/>
              </a:buClr>
              <a:buNone/>
            </a:pPr>
            <a:r>
              <a:rPr lang="en-US" kern="0" dirty="0"/>
              <a:t>Contain each of 4 part numbers ordered (a multiply occurring field): 389, 27883, 388388, 587992</a:t>
            </a:r>
          </a:p>
          <a:p>
            <a:pPr marL="0" indent="0">
              <a:spcBef>
                <a:spcPts val="600"/>
              </a:spcBef>
              <a:buClr>
                <a:srgbClr val="26CAD3"/>
              </a:buClr>
              <a:buNone/>
            </a:pPr>
            <a:r>
              <a:rPr lang="en-US" kern="0" dirty="0"/>
              <a:t>Are NOT in two special folders ‘Special processing’, ‘Special2’ and NOT in the view ‘Soon to be special’</a:t>
            </a:r>
          </a:p>
          <a:p>
            <a:pPr marL="0" indent="0">
              <a:spcBef>
                <a:spcPts val="600"/>
              </a:spcBef>
              <a:buClr>
                <a:srgbClr val="26CAD3"/>
              </a:buClr>
              <a:buNone/>
            </a:pPr>
            <a:r>
              <a:rPr lang="en-US" kern="0" dirty="0"/>
              <a:t>Were NOT sold by Christen Summer or Isaac Hart</a:t>
            </a:r>
          </a:p>
          <a:p>
            <a:pPr marL="0" indent="0">
              <a:spcBef>
                <a:spcPts val="600"/>
              </a:spcBef>
              <a:buClr>
                <a:srgbClr val="26CAD3"/>
              </a:buClr>
              <a:buNone/>
            </a:pPr>
            <a:r>
              <a:rPr lang="en-US" kern="0" dirty="0"/>
              <a:t>Find those documents and add a </a:t>
            </a:r>
            <a:r>
              <a:rPr lang="en-US" kern="0" dirty="0" err="1"/>
              <a:t>follow_up_code</a:t>
            </a:r>
            <a:r>
              <a:rPr lang="en-US" kern="0" dirty="0"/>
              <a:t> field of ‘FLLWUP_2014’</a:t>
            </a:r>
          </a:p>
          <a:p>
            <a:pPr marL="0" indent="0">
              <a:spcBef>
                <a:spcPts val="600"/>
              </a:spcBef>
              <a:buClr>
                <a:srgbClr val="26CAD3"/>
              </a:buClr>
              <a:buNone/>
            </a:pPr>
            <a:endParaRPr lang="en-US" sz="1600" b="1" kern="0" dirty="0"/>
          </a:p>
          <a:p>
            <a:pPr marL="0" indent="0">
              <a:spcBef>
                <a:spcPts val="600"/>
              </a:spcBef>
              <a:buClr>
                <a:srgbClr val="26CAD3"/>
              </a:buClr>
              <a:buNone/>
            </a:pPr>
            <a:r>
              <a:rPr lang="en-US" b="1" kern="0" dirty="0"/>
              <a:t>AND … GO!  (how do you do it?)</a:t>
            </a:r>
            <a:endParaRPr lang="en-IN" b="1" kern="0" dirty="0"/>
          </a:p>
        </p:txBody>
      </p:sp>
      <p:sp>
        <p:nvSpPr>
          <p:cNvPr id="4" name="Rectangle: Top Corners Rounded 3">
            <a:extLst>
              <a:ext uri="{FF2B5EF4-FFF2-40B4-BE49-F238E27FC236}">
                <a16:creationId xmlns:a16="http://schemas.microsoft.com/office/drawing/2014/main" id="{A18D60A1-9767-4EAF-A2B6-61AFB563801C}"/>
              </a:ext>
            </a:extLst>
          </p:cNvPr>
          <p:cNvSpPr/>
          <p:nvPr/>
        </p:nvSpPr>
        <p:spPr bwMode="auto">
          <a:xfrm rot="16200000">
            <a:off x="-2014317" y="3292683"/>
            <a:ext cx="4501662" cy="272635"/>
          </a:xfrm>
          <a:prstGeom prst="round2SameRect">
            <a:avLst>
              <a:gd name="adj1" fmla="val 50000"/>
              <a:gd name="adj2" fmla="val 0"/>
            </a:avLst>
          </a:prstGeom>
          <a:solidFill>
            <a:srgbClr val="0070C0"/>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5335943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5E5B5B-1C0E-42D8-BACA-70D6DE3B9009}"/>
              </a:ext>
            </a:extLst>
          </p:cNvPr>
          <p:cNvSpPr/>
          <p:nvPr/>
        </p:nvSpPr>
        <p:spPr>
          <a:xfrm>
            <a:off x="635196" y="1184529"/>
            <a:ext cx="10918433" cy="3177641"/>
          </a:xfrm>
          <a:prstGeom prst="rect">
            <a:avLst/>
          </a:prstGeom>
          <a:solidFill>
            <a:schemeClr val="bg1">
              <a:lumMod val="95000"/>
            </a:schemeClr>
          </a:solidFill>
        </p:spPr>
        <p:txBody>
          <a:bodyPr vert="horz" wrap="square" anchor="ctr" anchorCtr="0">
            <a:noAutofit/>
          </a:bodyPr>
          <a:lstStyle/>
          <a:p>
            <a:endParaRPr lang="en-US" sz="1600" dirty="0">
              <a:latin typeface="+mj-lt"/>
            </a:endParaRPr>
          </a:p>
        </p:txBody>
      </p:sp>
      <p:sp>
        <p:nvSpPr>
          <p:cNvPr id="3" name="Content Placeholder 2">
            <a:extLst>
              <a:ext uri="{FF2B5EF4-FFF2-40B4-BE49-F238E27FC236}">
                <a16:creationId xmlns:a16="http://schemas.microsoft.com/office/drawing/2014/main" id="{8B270567-B107-424F-B738-8253443F07B6}"/>
              </a:ext>
            </a:extLst>
          </p:cNvPr>
          <p:cNvSpPr txBox="1">
            <a:spLocks/>
          </p:cNvSpPr>
          <p:nvPr/>
        </p:nvSpPr>
        <p:spPr bwMode="auto">
          <a:xfrm>
            <a:off x="635196" y="1177485"/>
            <a:ext cx="11147336" cy="485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6075" indent="-346075"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0" fontAlgn="base" hangingPunct="0">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0" fontAlgn="base" hangingPunct="0">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indent="0">
              <a:spcBef>
                <a:spcPts val="600"/>
              </a:spcBef>
              <a:buClr>
                <a:srgbClr val="26CAD3"/>
              </a:buClr>
              <a:buNone/>
            </a:pPr>
            <a:r>
              <a:rPr lang="en-US" sz="2800" b="1" kern="0" dirty="0"/>
              <a:t>Solution (using Domino Query Language (DQL) in ND10):</a:t>
            </a:r>
          </a:p>
          <a:p>
            <a:pPr>
              <a:spcBef>
                <a:spcPts val="600"/>
              </a:spcBef>
              <a:buClr>
                <a:srgbClr val="26CAD3"/>
              </a:buClr>
            </a:pPr>
            <a:endParaRPr lang="en-IN" sz="1800" b="1" kern="0" dirty="0"/>
          </a:p>
          <a:p>
            <a:pPr marL="0" indent="0">
              <a:spcBef>
                <a:spcPts val="600"/>
              </a:spcBef>
              <a:buClr>
                <a:srgbClr val="26CAD3"/>
              </a:buClr>
              <a:buNone/>
            </a:pPr>
            <a:r>
              <a:rPr lang="en-US" b="1" kern="0" dirty="0" err="1">
                <a:solidFill>
                  <a:srgbClr val="002060"/>
                </a:solidFill>
                <a:latin typeface="Arial" panose="020B0604020202020204" pitchFamily="34" charset="0"/>
                <a:cs typeface="Arial" panose="020B0604020202020204" pitchFamily="34" charset="0"/>
              </a:rPr>
              <a:t>Order_origin</a:t>
            </a:r>
            <a:r>
              <a:rPr lang="en-US" b="1" kern="0" dirty="0">
                <a:solidFill>
                  <a:srgbClr val="002060"/>
                </a:solidFill>
                <a:latin typeface="Arial" panose="020B0604020202020204" pitchFamily="34" charset="0"/>
                <a:cs typeface="Arial" panose="020B0604020202020204" pitchFamily="34" charset="0"/>
              </a:rPr>
              <a:t> in ('Detroit', 'Albuquerque', 'San Diego') and </a:t>
            </a:r>
          </a:p>
          <a:p>
            <a:pPr marL="0" indent="0">
              <a:spcBef>
                <a:spcPts val="600"/>
              </a:spcBef>
              <a:buClr>
                <a:srgbClr val="26CAD3"/>
              </a:buClr>
              <a:buNone/>
            </a:pPr>
            <a:r>
              <a:rPr lang="en-US" b="1" kern="0" dirty="0">
                <a:solidFill>
                  <a:srgbClr val="002060"/>
                </a:solidFill>
                <a:latin typeface="Arial" panose="020B0604020202020204" pitchFamily="34" charset="0"/>
                <a:cs typeface="Arial" panose="020B0604020202020204" pitchFamily="34" charset="0"/>
              </a:rPr>
              <a:t>	</a:t>
            </a:r>
            <a:r>
              <a:rPr lang="en-US" b="1" kern="0" dirty="0" err="1">
                <a:solidFill>
                  <a:srgbClr val="002060"/>
                </a:solidFill>
                <a:latin typeface="Arial" panose="020B0604020202020204" pitchFamily="34" charset="0"/>
                <a:cs typeface="Arial" panose="020B0604020202020204" pitchFamily="34" charset="0"/>
              </a:rPr>
              <a:t>Date_origin</a:t>
            </a:r>
            <a:r>
              <a:rPr lang="en-US" b="1" kern="0" dirty="0">
                <a:solidFill>
                  <a:srgbClr val="002060"/>
                </a:solidFill>
                <a:latin typeface="Arial" panose="020B0604020202020204" pitchFamily="34" charset="0"/>
                <a:cs typeface="Arial" panose="020B0604020202020204" pitchFamily="34" charset="0"/>
              </a:rPr>
              <a:t> &gt;= @dt('2014-07-15') and </a:t>
            </a:r>
            <a:r>
              <a:rPr lang="en-US" b="1" kern="0" dirty="0" err="1">
                <a:solidFill>
                  <a:srgbClr val="002060"/>
                </a:solidFill>
                <a:latin typeface="Arial" panose="020B0604020202020204" pitchFamily="34" charset="0"/>
                <a:cs typeface="Arial" panose="020B0604020202020204" pitchFamily="34" charset="0"/>
              </a:rPr>
              <a:t>Date_origin</a:t>
            </a:r>
            <a:r>
              <a:rPr lang="en-US" b="1" kern="0" dirty="0">
                <a:solidFill>
                  <a:srgbClr val="002060"/>
                </a:solidFill>
                <a:latin typeface="Arial" panose="020B0604020202020204" pitchFamily="34" charset="0"/>
                <a:cs typeface="Arial" panose="020B0604020202020204" pitchFamily="34" charset="0"/>
              </a:rPr>
              <a:t> &lt;= @dt('2015-07-14’) and </a:t>
            </a:r>
          </a:p>
          <a:p>
            <a:pPr marL="0" indent="0">
              <a:spcBef>
                <a:spcPts val="600"/>
              </a:spcBef>
              <a:buClr>
                <a:srgbClr val="26CAD3"/>
              </a:buClr>
              <a:buNone/>
            </a:pPr>
            <a:r>
              <a:rPr lang="en-US" b="1" kern="0" dirty="0">
                <a:solidFill>
                  <a:srgbClr val="002060"/>
                </a:solidFill>
                <a:latin typeface="Arial" panose="020B0604020202020204" pitchFamily="34" charset="0"/>
                <a:cs typeface="Arial" panose="020B0604020202020204" pitchFamily="34" charset="0"/>
              </a:rPr>
              <a:t>		</a:t>
            </a:r>
            <a:r>
              <a:rPr lang="en-US" b="1" kern="0" dirty="0" err="1">
                <a:solidFill>
                  <a:srgbClr val="002060"/>
                </a:solidFill>
                <a:latin typeface="Arial" panose="020B0604020202020204" pitchFamily="34" charset="0"/>
                <a:cs typeface="Arial" panose="020B0604020202020204" pitchFamily="34" charset="0"/>
              </a:rPr>
              <a:t>partno</a:t>
            </a:r>
            <a:r>
              <a:rPr lang="en-US" b="1" kern="0" dirty="0">
                <a:solidFill>
                  <a:srgbClr val="002060"/>
                </a:solidFill>
                <a:latin typeface="Arial" panose="020B0604020202020204" pitchFamily="34" charset="0"/>
                <a:cs typeface="Arial" panose="020B0604020202020204" pitchFamily="34" charset="0"/>
              </a:rPr>
              <a:t> in all ( 389, 27883, 388388, 587992 ) and not </a:t>
            </a:r>
          </a:p>
          <a:p>
            <a:pPr marL="0" indent="0">
              <a:spcBef>
                <a:spcPts val="600"/>
              </a:spcBef>
              <a:buClr>
                <a:srgbClr val="26CAD3"/>
              </a:buClr>
              <a:buNone/>
            </a:pPr>
            <a:r>
              <a:rPr lang="en-US" b="1" kern="0" dirty="0">
                <a:solidFill>
                  <a:srgbClr val="002060"/>
                </a:solidFill>
                <a:latin typeface="Arial" panose="020B0604020202020204" pitchFamily="34" charset="0"/>
                <a:cs typeface="Arial" panose="020B0604020202020204" pitchFamily="34" charset="0"/>
              </a:rPr>
              <a:t>			in ('Special Processing', 'Special2' , 'Soon to be special’) and not 				</a:t>
            </a:r>
            <a:r>
              <a:rPr lang="en-US" b="1" kern="0" dirty="0" err="1">
                <a:solidFill>
                  <a:srgbClr val="002060"/>
                </a:solidFill>
                <a:latin typeface="Arial" panose="020B0604020202020204" pitchFamily="34" charset="0"/>
                <a:cs typeface="Arial" panose="020B0604020202020204" pitchFamily="34" charset="0"/>
              </a:rPr>
              <a:t>sales_person</a:t>
            </a:r>
            <a:r>
              <a:rPr lang="en-US" b="1" kern="0" dirty="0">
                <a:solidFill>
                  <a:srgbClr val="002060"/>
                </a:solidFill>
                <a:latin typeface="Arial" panose="020B0604020202020204" pitchFamily="34" charset="0"/>
                <a:cs typeface="Arial" panose="020B0604020202020204" pitchFamily="34" charset="0"/>
              </a:rPr>
              <a:t> in ('Christen Summer', 'Isaac Hart')</a:t>
            </a:r>
          </a:p>
          <a:p>
            <a:pPr marL="0" indent="0">
              <a:spcBef>
                <a:spcPts val="600"/>
              </a:spcBef>
              <a:buClr>
                <a:srgbClr val="26CAD3"/>
              </a:buClr>
              <a:buNone/>
            </a:pPr>
            <a:endParaRPr lang="en-US" sz="1800" kern="0" dirty="0"/>
          </a:p>
          <a:p>
            <a:pPr marL="0" indent="0">
              <a:spcBef>
                <a:spcPts val="600"/>
              </a:spcBef>
              <a:buClr>
                <a:srgbClr val="26CAD3"/>
              </a:buClr>
              <a:buNone/>
            </a:pPr>
            <a:endParaRPr lang="en-US" kern="0" dirty="0"/>
          </a:p>
          <a:p>
            <a:pPr marL="0" indent="0">
              <a:spcBef>
                <a:spcPts val="600"/>
              </a:spcBef>
              <a:buClr>
                <a:srgbClr val="26CAD3"/>
              </a:buClr>
              <a:buNone/>
            </a:pPr>
            <a:r>
              <a:rPr lang="en-US" kern="0" dirty="0"/>
              <a:t>Documents are then easily updated to insert </a:t>
            </a:r>
            <a:r>
              <a:rPr lang="en-US" kern="0" dirty="0" err="1"/>
              <a:t>follow_up_code</a:t>
            </a:r>
            <a:r>
              <a:rPr lang="en-US" kern="0" dirty="0"/>
              <a:t> = ‘FLLWUP_2014’ using bulk document processing provided by the Domino-DB node.js API</a:t>
            </a:r>
          </a:p>
          <a:p>
            <a:pPr marL="0" indent="0">
              <a:spcBef>
                <a:spcPts val="600"/>
              </a:spcBef>
              <a:buClr>
                <a:srgbClr val="26CAD3"/>
              </a:buClr>
              <a:buNone/>
            </a:pPr>
            <a:endParaRPr lang="en-US" kern="0" dirty="0"/>
          </a:p>
          <a:p>
            <a:pPr marL="0" indent="0">
              <a:spcBef>
                <a:spcPts val="600"/>
              </a:spcBef>
              <a:buClr>
                <a:srgbClr val="26CAD3"/>
              </a:buClr>
              <a:buNone/>
            </a:pPr>
            <a:r>
              <a:rPr lang="en-US" kern="0" dirty="0"/>
              <a:t>The whole “job” runs from command line after a few trials testing the query</a:t>
            </a:r>
          </a:p>
          <a:p>
            <a:pPr marL="0" indent="0">
              <a:spcBef>
                <a:spcPts val="600"/>
              </a:spcBef>
              <a:buClr>
                <a:srgbClr val="26CAD3"/>
              </a:buClr>
              <a:buNone/>
            </a:pPr>
            <a:endParaRPr lang="en-US" sz="1800" kern="0" dirty="0"/>
          </a:p>
          <a:p>
            <a:pPr marL="0" indent="0">
              <a:spcBef>
                <a:spcPts val="600"/>
              </a:spcBef>
              <a:buClr>
                <a:srgbClr val="26CAD3"/>
              </a:buClr>
              <a:buNone/>
            </a:pPr>
            <a:r>
              <a:rPr lang="en-US" sz="1800" kern="0" dirty="0"/>
              <a:t>		</a:t>
            </a:r>
          </a:p>
          <a:p>
            <a:pPr marL="0" indent="0">
              <a:spcBef>
                <a:spcPts val="600"/>
              </a:spcBef>
              <a:buClr>
                <a:srgbClr val="26CAD3"/>
              </a:buClr>
              <a:buNone/>
            </a:pPr>
            <a:endParaRPr lang="en-IN" sz="1800" kern="0" dirty="0"/>
          </a:p>
        </p:txBody>
      </p:sp>
      <p:sp>
        <p:nvSpPr>
          <p:cNvPr id="2" name="Title 1">
            <a:extLst>
              <a:ext uri="{FF2B5EF4-FFF2-40B4-BE49-F238E27FC236}">
                <a16:creationId xmlns:a16="http://schemas.microsoft.com/office/drawing/2014/main" id="{FFDF247E-5F56-4B46-9443-BF67EE837E32}"/>
              </a:ext>
            </a:extLst>
          </p:cNvPr>
          <p:cNvSpPr>
            <a:spLocks noGrp="1"/>
          </p:cNvSpPr>
          <p:nvPr>
            <p:ph type="title"/>
          </p:nvPr>
        </p:nvSpPr>
        <p:spPr/>
        <p:txBody>
          <a:bodyPr/>
          <a:lstStyle/>
          <a:p>
            <a:r>
              <a:rPr lang="en-US" dirty="0"/>
              <a:t>FINDING and modifying Domino documents in a hurry</a:t>
            </a:r>
            <a:endParaRPr lang="en-IN" dirty="0"/>
          </a:p>
        </p:txBody>
      </p:sp>
      <p:sp>
        <p:nvSpPr>
          <p:cNvPr id="4" name="Rectangle: Top Corners Rounded 3">
            <a:extLst>
              <a:ext uri="{FF2B5EF4-FFF2-40B4-BE49-F238E27FC236}">
                <a16:creationId xmlns:a16="http://schemas.microsoft.com/office/drawing/2014/main" id="{CE366160-F57F-4E19-ABDF-44D2B546D430}"/>
              </a:ext>
            </a:extLst>
          </p:cNvPr>
          <p:cNvSpPr/>
          <p:nvPr/>
        </p:nvSpPr>
        <p:spPr bwMode="auto">
          <a:xfrm rot="16200000">
            <a:off x="-1089942" y="2644076"/>
            <a:ext cx="3177641" cy="272635"/>
          </a:xfrm>
          <a:prstGeom prst="round2SameRect">
            <a:avLst>
              <a:gd name="adj1" fmla="val 50000"/>
              <a:gd name="adj2" fmla="val 0"/>
            </a:avLst>
          </a:prstGeom>
          <a:solidFill>
            <a:srgbClr val="26CAD3"/>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8382834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D1C267-677A-4DD0-818F-63A1C9CACFC4}"/>
              </a:ext>
            </a:extLst>
          </p:cNvPr>
          <p:cNvSpPr/>
          <p:nvPr/>
        </p:nvSpPr>
        <p:spPr>
          <a:xfrm>
            <a:off x="361796" y="1321092"/>
            <a:ext cx="11420736" cy="3209876"/>
          </a:xfrm>
          <a:prstGeom prst="rect">
            <a:avLst/>
          </a:prstGeom>
          <a:solidFill>
            <a:schemeClr val="bg1">
              <a:lumMod val="95000"/>
            </a:schemeClr>
          </a:solidFill>
        </p:spPr>
        <p:txBody>
          <a:bodyPr vert="horz" wrap="square" anchor="ctr" anchorCtr="0">
            <a:noAutofit/>
          </a:bodyPr>
          <a:lstStyle/>
          <a:p>
            <a:endParaRPr lang="en-US" sz="1600" dirty="0">
              <a:latin typeface="+mj-lt"/>
            </a:endParaRPr>
          </a:p>
        </p:txBody>
      </p:sp>
      <p:sp>
        <p:nvSpPr>
          <p:cNvPr id="2" name="Title 1">
            <a:extLst>
              <a:ext uri="{FF2B5EF4-FFF2-40B4-BE49-F238E27FC236}">
                <a16:creationId xmlns:a16="http://schemas.microsoft.com/office/drawing/2014/main" id="{FFDF247E-5F56-4B46-9443-BF67EE837E32}"/>
              </a:ext>
            </a:extLst>
          </p:cNvPr>
          <p:cNvSpPr>
            <a:spLocks noGrp="1"/>
          </p:cNvSpPr>
          <p:nvPr>
            <p:ph type="title"/>
          </p:nvPr>
        </p:nvSpPr>
        <p:spPr/>
        <p:txBody>
          <a:bodyPr/>
          <a:lstStyle/>
          <a:p>
            <a:r>
              <a:rPr lang="en-US" dirty="0"/>
              <a:t>Coming up to speed without deep domino LEARNING</a:t>
            </a:r>
            <a:endParaRPr lang="en-IN" dirty="0"/>
          </a:p>
        </p:txBody>
      </p:sp>
      <p:sp>
        <p:nvSpPr>
          <p:cNvPr id="3" name="Content Placeholder 2">
            <a:extLst>
              <a:ext uri="{FF2B5EF4-FFF2-40B4-BE49-F238E27FC236}">
                <a16:creationId xmlns:a16="http://schemas.microsoft.com/office/drawing/2014/main" id="{8B270567-B107-424F-B738-8253443F07B6}"/>
              </a:ext>
            </a:extLst>
          </p:cNvPr>
          <p:cNvSpPr txBox="1">
            <a:spLocks/>
          </p:cNvSpPr>
          <p:nvPr/>
        </p:nvSpPr>
        <p:spPr bwMode="auto">
          <a:xfrm>
            <a:off x="467302" y="1321092"/>
            <a:ext cx="11227776" cy="485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6075" indent="-346075"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0" fontAlgn="base" hangingPunct="0">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0" fontAlgn="base" hangingPunct="0">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indent="0">
              <a:spcBef>
                <a:spcPts val="600"/>
              </a:spcBef>
              <a:buClr>
                <a:srgbClr val="26CAD3"/>
              </a:buClr>
              <a:buNone/>
            </a:pPr>
            <a:r>
              <a:rPr lang="en-US" sz="2800" b="1" kern="0" dirty="0"/>
              <a:t>Problem:</a:t>
            </a:r>
          </a:p>
          <a:p>
            <a:pPr>
              <a:spcBef>
                <a:spcPts val="600"/>
              </a:spcBef>
              <a:buClr>
                <a:srgbClr val="26CAD3"/>
              </a:buClr>
            </a:pPr>
            <a:endParaRPr lang="en-IN" sz="1800" b="1" kern="0" dirty="0"/>
          </a:p>
          <a:p>
            <a:pPr>
              <a:spcBef>
                <a:spcPts val="600"/>
              </a:spcBef>
              <a:buClr>
                <a:srgbClr val="26CAD3"/>
              </a:buClr>
            </a:pPr>
            <a:r>
              <a:rPr lang="en-IN" sz="2400" b="1" kern="0" dirty="0"/>
              <a:t>A new application developer, skilled in node.js and MongoDB from university, is hired to write Domino applications using node.js, creating a database from scratch.  After designing the database schema (fields, documents), s/he needs to read, update and delete sets of documents as part of the application.  The fields and searches change constantly as the design changes to meet dynamic requirements.  How does the developer find documents to process?</a:t>
            </a:r>
          </a:p>
          <a:p>
            <a:pPr>
              <a:spcBef>
                <a:spcPts val="600"/>
              </a:spcBef>
              <a:buClr>
                <a:srgbClr val="26CAD3"/>
              </a:buClr>
            </a:pPr>
            <a:endParaRPr lang="en-US" sz="2400" b="1" kern="0" dirty="0"/>
          </a:p>
          <a:p>
            <a:pPr marL="0" indent="0">
              <a:spcBef>
                <a:spcPts val="600"/>
              </a:spcBef>
              <a:buClr>
                <a:srgbClr val="26CAD3"/>
              </a:buClr>
              <a:buNone/>
            </a:pPr>
            <a:r>
              <a:rPr lang="en-US" sz="2400" b="1" kern="0" dirty="0"/>
              <a:t>AND .. GO!  (How do you instruct the developer to work with documents in Domino?)</a:t>
            </a:r>
            <a:endParaRPr lang="en-IN" sz="2400" b="1" kern="0" dirty="0"/>
          </a:p>
          <a:p>
            <a:pPr>
              <a:spcBef>
                <a:spcPts val="600"/>
              </a:spcBef>
              <a:buClr>
                <a:srgbClr val="26CAD3"/>
              </a:buClr>
            </a:pPr>
            <a:endParaRPr lang="en-IN" sz="1000" kern="0" dirty="0"/>
          </a:p>
        </p:txBody>
      </p:sp>
      <p:sp>
        <p:nvSpPr>
          <p:cNvPr id="4" name="Rectangle: Top Corners Rounded 3">
            <a:extLst>
              <a:ext uri="{FF2B5EF4-FFF2-40B4-BE49-F238E27FC236}">
                <a16:creationId xmlns:a16="http://schemas.microsoft.com/office/drawing/2014/main" id="{C6F07228-F037-4738-99A0-18EB2A0AED82}"/>
              </a:ext>
            </a:extLst>
          </p:cNvPr>
          <p:cNvSpPr/>
          <p:nvPr/>
        </p:nvSpPr>
        <p:spPr bwMode="auto">
          <a:xfrm rot="16200000">
            <a:off x="-1368423" y="2789712"/>
            <a:ext cx="3209877" cy="272635"/>
          </a:xfrm>
          <a:prstGeom prst="round2SameRect">
            <a:avLst>
              <a:gd name="adj1" fmla="val 50000"/>
              <a:gd name="adj2" fmla="val 0"/>
            </a:avLst>
          </a:prstGeom>
          <a:solidFill>
            <a:srgbClr val="0070C0"/>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860398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D73080-3D98-428B-B394-B8BDBF49237B}"/>
              </a:ext>
            </a:extLst>
          </p:cNvPr>
          <p:cNvSpPr/>
          <p:nvPr/>
        </p:nvSpPr>
        <p:spPr>
          <a:xfrm>
            <a:off x="329748" y="1268338"/>
            <a:ext cx="11529327" cy="4569752"/>
          </a:xfrm>
          <a:prstGeom prst="rect">
            <a:avLst/>
          </a:prstGeom>
          <a:solidFill>
            <a:schemeClr val="bg1">
              <a:lumMod val="95000"/>
            </a:schemeClr>
          </a:solidFill>
        </p:spPr>
        <p:txBody>
          <a:bodyPr vert="horz" wrap="square" anchor="ctr" anchorCtr="0">
            <a:noAutofit/>
          </a:bodyPr>
          <a:lstStyle/>
          <a:p>
            <a:endParaRPr lang="en-US" sz="1600" dirty="0">
              <a:latin typeface="+mj-lt"/>
            </a:endParaRPr>
          </a:p>
        </p:txBody>
      </p:sp>
      <p:sp>
        <p:nvSpPr>
          <p:cNvPr id="3" name="Content Placeholder 2">
            <a:extLst>
              <a:ext uri="{FF2B5EF4-FFF2-40B4-BE49-F238E27FC236}">
                <a16:creationId xmlns:a16="http://schemas.microsoft.com/office/drawing/2014/main" id="{8B270567-B107-424F-B738-8253443F07B6}"/>
              </a:ext>
            </a:extLst>
          </p:cNvPr>
          <p:cNvSpPr txBox="1">
            <a:spLocks/>
          </p:cNvSpPr>
          <p:nvPr/>
        </p:nvSpPr>
        <p:spPr bwMode="auto">
          <a:xfrm>
            <a:off x="329749" y="1268338"/>
            <a:ext cx="11637656" cy="456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6075" indent="-346075"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0" fontAlgn="base" hangingPunct="0">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0" fontAlgn="base" hangingPunct="0">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indent="0">
              <a:spcBef>
                <a:spcPts val="600"/>
              </a:spcBef>
              <a:buClr>
                <a:srgbClr val="26CAD3"/>
              </a:buClr>
              <a:buNone/>
            </a:pPr>
            <a:r>
              <a:rPr lang="en-US" sz="2800" b="1" kern="0" dirty="0"/>
              <a:t>Solution:</a:t>
            </a:r>
          </a:p>
          <a:p>
            <a:pPr marL="0" indent="0">
              <a:spcBef>
                <a:spcPts val="600"/>
              </a:spcBef>
              <a:buClr>
                <a:srgbClr val="26CAD3"/>
              </a:buClr>
              <a:buNone/>
            </a:pPr>
            <a:endParaRPr lang="en-US" sz="2400" kern="0" dirty="0"/>
          </a:p>
          <a:p>
            <a:pPr marL="0" indent="0">
              <a:spcBef>
                <a:spcPts val="600"/>
              </a:spcBef>
              <a:buClr>
                <a:srgbClr val="26CAD3"/>
              </a:buClr>
              <a:buNone/>
            </a:pPr>
            <a:r>
              <a:rPr lang="en-US" sz="2800" kern="0" dirty="0"/>
              <a:t>Use the ND10 Domino Query Language</a:t>
            </a:r>
          </a:p>
          <a:p>
            <a:pPr marL="0" indent="0">
              <a:spcBef>
                <a:spcPts val="600"/>
              </a:spcBef>
              <a:buClr>
                <a:srgbClr val="26CAD3"/>
              </a:buClr>
              <a:buNone/>
            </a:pPr>
            <a:endParaRPr lang="en-US" sz="2200" kern="0" dirty="0"/>
          </a:p>
          <a:p>
            <a:pPr marL="508000" lvl="1" indent="-285750">
              <a:lnSpc>
                <a:spcPct val="150000"/>
              </a:lnSpc>
              <a:spcBef>
                <a:spcPts val="200"/>
              </a:spcBef>
              <a:buFont typeface="Wingdings 3" panose="05040102010807070707" pitchFamily="18" charset="2"/>
              <a:buChar char="}"/>
            </a:pPr>
            <a:r>
              <a:rPr lang="en-IN" sz="2300" dirty="0"/>
              <a:t>Familiar </a:t>
            </a:r>
            <a:r>
              <a:rPr lang="en-US" sz="2300" dirty="0"/>
              <a:t>syntax construction, not unlike SQL or Cassandra</a:t>
            </a:r>
            <a:endParaRPr lang="en-IN" sz="2300" dirty="0"/>
          </a:p>
          <a:p>
            <a:pPr marL="508000" lvl="1" indent="-285750">
              <a:lnSpc>
                <a:spcPct val="150000"/>
              </a:lnSpc>
              <a:spcBef>
                <a:spcPts val="200"/>
              </a:spcBef>
              <a:buFont typeface="Wingdings 3" panose="05040102010807070707" pitchFamily="18" charset="2"/>
              <a:buChar char="}"/>
            </a:pPr>
            <a:r>
              <a:rPr lang="en-US" sz="2300" dirty="0"/>
              <a:t>Improvement over </a:t>
            </a:r>
            <a:r>
              <a:rPr lang="en-US" sz="2300" dirty="0" err="1"/>
              <a:t>MongoDBs</a:t>
            </a:r>
            <a:r>
              <a:rPr lang="en-US" sz="2300" dirty="0"/>
              <a:t> manual Boolean tree construction</a:t>
            </a:r>
          </a:p>
          <a:p>
            <a:pPr marL="508000" lvl="1" indent="-285750">
              <a:lnSpc>
                <a:spcPct val="150000"/>
              </a:lnSpc>
              <a:spcBef>
                <a:spcPts val="200"/>
              </a:spcBef>
              <a:buFont typeface="Wingdings 3" panose="05040102010807070707" pitchFamily="18" charset="2"/>
              <a:buChar char="}"/>
            </a:pPr>
            <a:r>
              <a:rPr lang="en-US" sz="2300" dirty="0"/>
              <a:t>No prior knowledge of (though the DQL will use) design elements of forms, views or folders</a:t>
            </a:r>
          </a:p>
          <a:p>
            <a:pPr marL="508000" lvl="1" indent="-285750">
              <a:lnSpc>
                <a:spcPct val="150000"/>
              </a:lnSpc>
              <a:spcBef>
                <a:spcPts val="200"/>
              </a:spcBef>
              <a:buFont typeface="Wingdings 3" panose="05040102010807070707" pitchFamily="18" charset="2"/>
              <a:buChar char="}"/>
            </a:pPr>
            <a:r>
              <a:rPr lang="en-US" sz="2300" dirty="0"/>
              <a:t>No need to learn Formula Language but existing formulas can be leveraged</a:t>
            </a:r>
          </a:p>
          <a:p>
            <a:pPr marL="508000" lvl="1" indent="-285750">
              <a:lnSpc>
                <a:spcPct val="150000"/>
              </a:lnSpc>
              <a:spcBef>
                <a:spcPts val="200"/>
              </a:spcBef>
              <a:buFont typeface="Wingdings 3" panose="05040102010807070707" pitchFamily="18" charset="2"/>
              <a:buChar char="}"/>
            </a:pPr>
            <a:r>
              <a:rPr lang="en-US" sz="2300" dirty="0"/>
              <a:t>Where views and folders provide value for queries, they can be specified in the syntax </a:t>
            </a:r>
          </a:p>
          <a:p>
            <a:pPr marL="0" indent="0">
              <a:lnSpc>
                <a:spcPct val="150000"/>
              </a:lnSpc>
              <a:spcBef>
                <a:spcPts val="600"/>
              </a:spcBef>
              <a:buClr>
                <a:srgbClr val="26CAD3"/>
              </a:buClr>
              <a:buNone/>
            </a:pPr>
            <a:r>
              <a:rPr lang="en-US" sz="1800" kern="0" dirty="0"/>
              <a:t>	</a:t>
            </a:r>
          </a:p>
          <a:p>
            <a:pPr marL="0" indent="0">
              <a:spcBef>
                <a:spcPts val="600"/>
              </a:spcBef>
              <a:buClr>
                <a:srgbClr val="26CAD3"/>
              </a:buClr>
              <a:buNone/>
            </a:pPr>
            <a:endParaRPr lang="en-IN" sz="1800" kern="0" dirty="0"/>
          </a:p>
        </p:txBody>
      </p:sp>
      <p:sp>
        <p:nvSpPr>
          <p:cNvPr id="2" name="Title 1">
            <a:extLst>
              <a:ext uri="{FF2B5EF4-FFF2-40B4-BE49-F238E27FC236}">
                <a16:creationId xmlns:a16="http://schemas.microsoft.com/office/drawing/2014/main" id="{FFDF247E-5F56-4B46-9443-BF67EE837E32}"/>
              </a:ext>
            </a:extLst>
          </p:cNvPr>
          <p:cNvSpPr>
            <a:spLocks noGrp="1"/>
          </p:cNvSpPr>
          <p:nvPr>
            <p:ph type="title"/>
          </p:nvPr>
        </p:nvSpPr>
        <p:spPr/>
        <p:txBody>
          <a:bodyPr/>
          <a:lstStyle/>
          <a:p>
            <a:r>
              <a:rPr lang="en-US" dirty="0"/>
              <a:t>Coming up to speed without deep domino LEARNING</a:t>
            </a:r>
            <a:endParaRPr lang="en-IN" dirty="0"/>
          </a:p>
        </p:txBody>
      </p:sp>
      <p:sp>
        <p:nvSpPr>
          <p:cNvPr id="4" name="Rectangle: Top Corners Rounded 3">
            <a:extLst>
              <a:ext uri="{FF2B5EF4-FFF2-40B4-BE49-F238E27FC236}">
                <a16:creationId xmlns:a16="http://schemas.microsoft.com/office/drawing/2014/main" id="{FF011E91-7999-4D52-81AF-A4D700BCBA17}"/>
              </a:ext>
            </a:extLst>
          </p:cNvPr>
          <p:cNvSpPr/>
          <p:nvPr/>
        </p:nvSpPr>
        <p:spPr bwMode="auto">
          <a:xfrm rot="16200000">
            <a:off x="-2091446" y="3416896"/>
            <a:ext cx="4569753" cy="272635"/>
          </a:xfrm>
          <a:prstGeom prst="round2SameRect">
            <a:avLst>
              <a:gd name="adj1" fmla="val 50000"/>
              <a:gd name="adj2" fmla="val 0"/>
            </a:avLst>
          </a:prstGeom>
          <a:solidFill>
            <a:srgbClr val="26CAD3"/>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5562603"/>
      </p:ext>
    </p:extLst>
  </p:cSld>
  <p:clrMapOvr>
    <a:masterClrMapping/>
  </p:clrMapOvr>
  <p:transition/>
</p:sld>
</file>

<file path=ppt/theme/theme1.xml><?xml version="1.0" encoding="utf-8"?>
<a:theme xmlns:a="http://schemas.openxmlformats.org/drawingml/2006/main" name="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mple HCL Templates_v2" id="{0CCB0664-FBE9-F748-BF17-A24A74898FD9}" vid="{E4258F2C-283A-F347-A895-6ACF043F49D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HCL Template</Template>
  <TotalTime>9175</TotalTime>
  <Words>4056</Words>
  <Application>Microsoft Office PowerPoint</Application>
  <PresentationFormat>Custom</PresentationFormat>
  <Paragraphs>590</Paragraphs>
  <Slides>44</Slides>
  <Notes>23</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44</vt:i4>
      </vt:variant>
    </vt:vector>
  </HeadingPairs>
  <TitlesOfParts>
    <vt:vector size="62" baseType="lpstr">
      <vt:lpstr>-apple-system</vt:lpstr>
      <vt:lpstr>Arial</vt:lpstr>
      <vt:lpstr>Calibri</vt:lpstr>
      <vt:lpstr>Courier New</vt:lpstr>
      <vt:lpstr>Mangal</vt:lpstr>
      <vt:lpstr>Novecento Book</vt:lpstr>
      <vt:lpstr>Open Sans</vt:lpstr>
      <vt:lpstr>Open Sans Light</vt:lpstr>
      <vt:lpstr>Segoe UI</vt:lpstr>
      <vt:lpstr>SFMono-Regular</vt:lpstr>
      <vt:lpstr>Symbol</vt:lpstr>
      <vt:lpstr>Times New Roman</vt:lpstr>
      <vt:lpstr>Verdana</vt:lpstr>
      <vt:lpstr>Webdings</vt:lpstr>
      <vt:lpstr>Wingdings</vt:lpstr>
      <vt:lpstr>Wingdings 2</vt:lpstr>
      <vt:lpstr>Wingdings 3</vt:lpstr>
      <vt:lpstr>HCL Template</vt:lpstr>
      <vt:lpstr>PowerPoint Presentation</vt:lpstr>
      <vt:lpstr>How we got here</vt:lpstr>
      <vt:lpstr>How we got here</vt:lpstr>
      <vt:lpstr>Domino V10 App Dev Strategy</vt:lpstr>
      <vt:lpstr>Domino V10 Investment in CORE Domino Application Model </vt:lpstr>
      <vt:lpstr>FINDING and modifying Domino documents in a hurry</vt:lpstr>
      <vt:lpstr>FINDING and modifying Domino documents in a hurry</vt:lpstr>
      <vt:lpstr>Coming up to speed without deep domino LEARNING</vt:lpstr>
      <vt:lpstr>Coming up to speed without deep domino LEARNING</vt:lpstr>
      <vt:lpstr>SAMPLE query examples</vt:lpstr>
      <vt:lpstr>DQL Explain output</vt:lpstr>
      <vt:lpstr>Domino Query Language value</vt:lpstr>
      <vt:lpstr>LotusScript Extensions – HTTP and Mobile SDK</vt:lpstr>
      <vt:lpstr>Domino V10 – Node.js Integration </vt:lpstr>
      <vt:lpstr>Domino 10 Appdev Pack</vt:lpstr>
      <vt:lpstr>DominoDB Node Module</vt:lpstr>
      <vt:lpstr>Dominodb api classes and functions (v 1.0)</vt:lpstr>
      <vt:lpstr>DominoDB Example</vt:lpstr>
      <vt:lpstr>DominoDB Demo</vt:lpstr>
      <vt:lpstr>Domino Oauth2 solution – basic Application security</vt:lpstr>
      <vt:lpstr>Domino Oauth2 solution – user authentication/authorization</vt:lpstr>
      <vt:lpstr>Domino Oauth2 solution – Third party application integration</vt:lpstr>
      <vt:lpstr>IAM – safe access control for integration</vt:lpstr>
      <vt:lpstr>IAM – safe access control for integration</vt:lpstr>
      <vt:lpstr>IAM Demo – Personal task assistant</vt:lpstr>
      <vt:lpstr>Domino V10 – Node.js Integration </vt:lpstr>
      <vt:lpstr>Known V11 features/efforts</vt:lpstr>
      <vt:lpstr>Domino General Language Deeper Dive</vt:lpstr>
      <vt:lpstr>Introducing DQL (Domino query language)</vt:lpstr>
      <vt:lpstr>Introducing DQL</vt:lpstr>
      <vt:lpstr>Introducing DQL</vt:lpstr>
      <vt:lpstr>Introducing DQL</vt:lpstr>
      <vt:lpstr>Design Harvesting/Design Catalog</vt:lpstr>
      <vt:lpstr>Design Harvesting/Design Catalog</vt:lpstr>
      <vt:lpstr>DQL performance – Boolean trees</vt:lpstr>
      <vt:lpstr>DQL performance</vt:lpstr>
      <vt:lpstr>DQL performance</vt:lpstr>
      <vt:lpstr>DQL performance</vt:lpstr>
      <vt:lpstr>DQL performance</vt:lpstr>
      <vt:lpstr>DQL performance</vt:lpstr>
      <vt:lpstr>SECURITY</vt:lpstr>
      <vt:lpstr>The Domquery command line tool</vt:lpstr>
      <vt:lpstr>DOMQUERY demoNSTRATION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PEI SUN</dc:creator>
  <cp:lastModifiedBy>JOHN.CURTIS@PROD.HCLPNP.COM</cp:lastModifiedBy>
  <cp:revision>93</cp:revision>
  <cp:lastPrinted>2002-02-08T05:45:16Z</cp:lastPrinted>
  <dcterms:created xsi:type="dcterms:W3CDTF">2018-07-06T02:13:15Z</dcterms:created>
  <dcterms:modified xsi:type="dcterms:W3CDTF">2018-11-01T18:08:31Z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completed">
    <vt:lpwstr>26 June 2003</vt:lpwstr>
  </property>
</Properties>
</file>